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4" r:id="rId3"/>
    <p:sldId id="265" r:id="rId4"/>
    <p:sldId id="266" r:id="rId5"/>
    <p:sldId id="267" r:id="rId6"/>
    <p:sldId id="268" r:id="rId7"/>
    <p:sldId id="257" r:id="rId8"/>
    <p:sldId id="258" r:id="rId9"/>
    <p:sldId id="259" r:id="rId10"/>
    <p:sldId id="260" r:id="rId11"/>
    <p:sldId id="261" r:id="rId12"/>
    <p:sldId id="262" r:id="rId13"/>
    <p:sldId id="263" r:id="rId14"/>
    <p:sldId id="269" r:id="rId15"/>
    <p:sldId id="273" r:id="rId16"/>
    <p:sldId id="270" r:id="rId17"/>
    <p:sldId id="271" r:id="rId18"/>
    <p:sldId id="272"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Redondear rectángulo de esquina diagonal"/>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Título"/>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0" name="9 Marcador de fecha"/>
          <p:cNvSpPr>
            <a:spLocks noGrp="1"/>
          </p:cNvSpPr>
          <p:nvPr>
            <p:ph type="dt" sz="half" idx="10"/>
          </p:nvPr>
        </p:nvSpPr>
        <p:spPr>
          <a:xfrm>
            <a:off x="5562600" y="6509004"/>
            <a:ext cx="3002280" cy="274320"/>
          </a:xfrm>
        </p:spPr>
        <p:txBody>
          <a:bodyPr vert="horz" rtlCol="0"/>
          <a:lstStyle>
            <a:extLst/>
          </a:lstStyle>
          <a:p>
            <a:fld id="{EEEE292D-5DC7-461A-98D1-80864DB6749D}" type="datetimeFigureOut">
              <a:rPr lang="es-SV" smtClean="0"/>
              <a:t>12/06/2015</a:t>
            </a:fld>
            <a:endParaRPr lang="es-SV"/>
          </a:p>
        </p:txBody>
      </p:sp>
      <p:sp>
        <p:nvSpPr>
          <p:cNvPr id="11" name="10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0976EC0-E82B-4E7D-A3C6-419DD612B37B}" type="slidenum">
              <a:rPr lang="es-SV" smtClean="0"/>
              <a:t>‹Nº›</a:t>
            </a:fld>
            <a:endParaRPr lang="es-SV"/>
          </a:p>
        </p:txBody>
      </p:sp>
      <p:sp>
        <p:nvSpPr>
          <p:cNvPr id="12" name="11 Marcador de pie de página"/>
          <p:cNvSpPr>
            <a:spLocks noGrp="1"/>
          </p:cNvSpPr>
          <p:nvPr>
            <p:ph type="ftr" sz="quarter" idx="12"/>
          </p:nvPr>
        </p:nvSpPr>
        <p:spPr>
          <a:xfrm>
            <a:off x="1600200" y="6509004"/>
            <a:ext cx="3907464" cy="274320"/>
          </a:xfrm>
        </p:spPr>
        <p:txBody>
          <a:bodyPr vert="horz" rtlCol="0"/>
          <a:lstStyle>
            <a:extLst/>
          </a:lstStyle>
          <a:p>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EEEE292D-5DC7-461A-98D1-80864DB6749D}" type="datetimeFigureOut">
              <a:rPr lang="es-SV" smtClean="0"/>
              <a:t>12/06/2015</a:t>
            </a:fld>
            <a:endParaRPr lang="es-SV"/>
          </a:p>
        </p:txBody>
      </p:sp>
      <p:sp>
        <p:nvSpPr>
          <p:cNvPr id="5" name="4 Marcador de pie de página"/>
          <p:cNvSpPr>
            <a:spLocks noGrp="1"/>
          </p:cNvSpPr>
          <p:nvPr>
            <p:ph type="ftr" sz="quarter" idx="11"/>
          </p:nvPr>
        </p:nvSpPr>
        <p:spPr/>
        <p:txBody>
          <a:bodyPr/>
          <a:lstStyle>
            <a:extLst/>
          </a:lstStyle>
          <a:p>
            <a:endParaRPr lang="es-SV"/>
          </a:p>
        </p:txBody>
      </p:sp>
      <p:sp>
        <p:nvSpPr>
          <p:cNvPr id="6" name="5 Marcador de número de diapositiva"/>
          <p:cNvSpPr>
            <a:spLocks noGrp="1"/>
          </p:cNvSpPr>
          <p:nvPr>
            <p:ph type="sldNum" sz="quarter" idx="12"/>
          </p:nvPr>
        </p:nvSpPr>
        <p:spPr/>
        <p:txBody>
          <a:bodyPr/>
          <a:lstStyle>
            <a:extLst/>
          </a:lstStyle>
          <a:p>
            <a:fld id="{50976EC0-E82B-4E7D-A3C6-419DD612B37B}" type="slidenum">
              <a:rPr lang="es-SV" smtClean="0"/>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lvl1pPr algn="l">
              <a:defRPr/>
            </a:lvl1pPr>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EEEE292D-5DC7-461A-98D1-80864DB6749D}" type="datetimeFigureOut">
              <a:rPr lang="es-SV" smtClean="0"/>
              <a:t>12/06/2015</a:t>
            </a:fld>
            <a:endParaRPr lang="es-SV"/>
          </a:p>
        </p:txBody>
      </p:sp>
      <p:sp>
        <p:nvSpPr>
          <p:cNvPr id="5" name="4 Marcador de pie de página"/>
          <p:cNvSpPr>
            <a:spLocks noGrp="1"/>
          </p:cNvSpPr>
          <p:nvPr>
            <p:ph type="ftr" sz="quarter" idx="11"/>
          </p:nvPr>
        </p:nvSpPr>
        <p:spPr/>
        <p:txBody>
          <a:bodyPr/>
          <a:lstStyle>
            <a:extLst/>
          </a:lstStyle>
          <a:p>
            <a:endParaRPr lang="es-SV"/>
          </a:p>
        </p:txBody>
      </p:sp>
      <p:sp>
        <p:nvSpPr>
          <p:cNvPr id="6" name="5 Marcador de número de diapositiva"/>
          <p:cNvSpPr>
            <a:spLocks noGrp="1"/>
          </p:cNvSpPr>
          <p:nvPr>
            <p:ph type="sldNum" sz="quarter" idx="12"/>
          </p:nvPr>
        </p:nvSpPr>
        <p:spPr/>
        <p:txBody>
          <a:bodyPr/>
          <a:lstStyle>
            <a:extLst/>
          </a:lstStyle>
          <a:p>
            <a:fld id="{50976EC0-E82B-4E7D-A3C6-419DD612B37B}" type="slidenum">
              <a:rPr lang="es-SV" smtClean="0"/>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EEEE292D-5DC7-461A-98D1-80864DB6749D}" type="datetimeFigureOut">
              <a:rPr lang="es-SV" smtClean="0"/>
              <a:t>12/06/2015</a:t>
            </a:fld>
            <a:endParaRPr lang="es-SV"/>
          </a:p>
        </p:txBody>
      </p:sp>
      <p:sp>
        <p:nvSpPr>
          <p:cNvPr id="5" name="4 Marcador de pie de página"/>
          <p:cNvSpPr>
            <a:spLocks noGrp="1"/>
          </p:cNvSpPr>
          <p:nvPr>
            <p:ph type="ftr" sz="quarter" idx="11"/>
          </p:nvPr>
        </p:nvSpPr>
        <p:spPr/>
        <p:txBody>
          <a:bodyPr/>
          <a:lstStyle>
            <a:extLst/>
          </a:lstStyle>
          <a:p>
            <a:endParaRPr lang="es-SV"/>
          </a:p>
        </p:txBody>
      </p:sp>
      <p:sp>
        <p:nvSpPr>
          <p:cNvPr id="6" name="5 Marcador de número de diapositiva"/>
          <p:cNvSpPr>
            <a:spLocks noGrp="1"/>
          </p:cNvSpPr>
          <p:nvPr>
            <p:ph type="sldNum" sz="quarter" idx="12"/>
          </p:nvPr>
        </p:nvSpPr>
        <p:spPr/>
        <p:txBody>
          <a:bodyPr/>
          <a:lstStyle>
            <a:extLst/>
          </a:lstStyle>
          <a:p>
            <a:fld id="{50976EC0-E82B-4E7D-A3C6-419DD612B37B}" type="slidenum">
              <a:rPr lang="es-SV" smtClean="0"/>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7" name="6 Rectángulo"/>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a:xfrm>
            <a:off x="5562600" y="6513670"/>
            <a:ext cx="3002280" cy="274320"/>
          </a:xfrm>
        </p:spPr>
        <p:txBody>
          <a:bodyPr vert="horz" rtlCol="0"/>
          <a:lstStyle>
            <a:extLst/>
          </a:lstStyle>
          <a:p>
            <a:fld id="{EEEE292D-5DC7-461A-98D1-80864DB6749D}" type="datetimeFigureOut">
              <a:rPr lang="es-SV" smtClean="0"/>
              <a:t>12/06/2015</a:t>
            </a:fld>
            <a:endParaRPr lang="es-SV"/>
          </a:p>
        </p:txBody>
      </p:sp>
      <p:sp>
        <p:nvSpPr>
          <p:cNvPr id="9" name="8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0976EC0-E82B-4E7D-A3C6-419DD612B37B}" type="slidenum">
              <a:rPr lang="es-SV" smtClean="0"/>
              <a:t>‹Nº›</a:t>
            </a:fld>
            <a:endParaRPr lang="es-SV"/>
          </a:p>
        </p:txBody>
      </p:sp>
      <p:sp>
        <p:nvSpPr>
          <p:cNvPr id="10" name="9 Marcador de pie de página"/>
          <p:cNvSpPr>
            <a:spLocks noGrp="1"/>
          </p:cNvSpPr>
          <p:nvPr>
            <p:ph type="ftr" sz="quarter" idx="12"/>
          </p:nvPr>
        </p:nvSpPr>
        <p:spPr>
          <a:xfrm>
            <a:off x="1600200" y="6513670"/>
            <a:ext cx="3907464" cy="274320"/>
          </a:xfrm>
        </p:spPr>
        <p:txBody>
          <a:bodyPr vert="horz" rtlCol="0"/>
          <a:lstStyle>
            <a:extLst/>
          </a:lstStyle>
          <a:p>
            <a:endParaRPr lang="es-SV"/>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EEEE292D-5DC7-461A-98D1-80864DB6749D}" type="datetimeFigureOut">
              <a:rPr lang="es-SV" smtClean="0"/>
              <a:t>12/06/2015</a:t>
            </a:fld>
            <a:endParaRPr lang="es-SV"/>
          </a:p>
        </p:txBody>
      </p:sp>
      <p:sp>
        <p:nvSpPr>
          <p:cNvPr id="6" name="5 Marcador de pie de página"/>
          <p:cNvSpPr>
            <a:spLocks noGrp="1"/>
          </p:cNvSpPr>
          <p:nvPr>
            <p:ph type="ftr" sz="quarter" idx="11"/>
          </p:nvPr>
        </p:nvSpPr>
        <p:spPr/>
        <p:txBody>
          <a:bodyPr/>
          <a:lstStyle>
            <a:extLst/>
          </a:lstStyle>
          <a:p>
            <a:endParaRPr lang="es-SV"/>
          </a:p>
        </p:txBody>
      </p:sp>
      <p:sp>
        <p:nvSpPr>
          <p:cNvPr id="7" name="6 Marcador de número de diapositiva"/>
          <p:cNvSpPr>
            <a:spLocks noGrp="1"/>
          </p:cNvSpPr>
          <p:nvPr>
            <p:ph type="sldNum" sz="quarter" idx="12"/>
          </p:nvPr>
        </p:nvSpPr>
        <p:spPr>
          <a:xfrm>
            <a:off x="8641080" y="6514568"/>
            <a:ext cx="464288" cy="274320"/>
          </a:xfrm>
        </p:spPr>
        <p:txBody>
          <a:bodyPr/>
          <a:lstStyle>
            <a:extLst/>
          </a:lstStyle>
          <a:p>
            <a:fld id="{50976EC0-E82B-4E7D-A3C6-419DD612B37B}" type="slidenum">
              <a:rPr lang="es-SV" smtClean="0"/>
              <a:t>‹Nº›</a:t>
            </a:fld>
            <a:endParaRPr lang="es-SV"/>
          </a:p>
        </p:txBody>
      </p:sp>
      <p:sp>
        <p:nvSpPr>
          <p:cNvPr id="10" name="9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9 Rectángulo"/>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Rectángulo"/>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Título"/>
          <p:cNvSpPr>
            <a:spLocks noGrp="1"/>
          </p:cNvSpPr>
          <p:nvPr>
            <p:ph type="title"/>
          </p:nvPr>
        </p:nvSpPr>
        <p:spPr>
          <a:xfrm>
            <a:off x="457200" y="251948"/>
            <a:ext cx="8229600"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EEEE292D-5DC7-461A-98D1-80864DB6749D}" type="datetimeFigureOut">
              <a:rPr lang="es-SV" smtClean="0"/>
              <a:t>12/06/2015</a:t>
            </a:fld>
            <a:endParaRPr lang="es-SV"/>
          </a:p>
        </p:txBody>
      </p:sp>
      <p:sp>
        <p:nvSpPr>
          <p:cNvPr id="8" name="7 Marcador de pie de página"/>
          <p:cNvSpPr>
            <a:spLocks noGrp="1"/>
          </p:cNvSpPr>
          <p:nvPr>
            <p:ph type="ftr" sz="quarter" idx="11"/>
          </p:nvPr>
        </p:nvSpPr>
        <p:spPr/>
        <p:txBody>
          <a:bodyPr/>
          <a:lstStyle>
            <a:extLst/>
          </a:lstStyle>
          <a:p>
            <a:endParaRPr lang="es-SV"/>
          </a:p>
        </p:txBody>
      </p:sp>
      <p:sp>
        <p:nvSpPr>
          <p:cNvPr id="9" name="8 Marcador de número de diapositiva"/>
          <p:cNvSpPr>
            <a:spLocks noGrp="1"/>
          </p:cNvSpPr>
          <p:nvPr>
            <p:ph type="sldNum" sz="quarter" idx="12"/>
          </p:nvPr>
        </p:nvSpPr>
        <p:spPr>
          <a:xfrm>
            <a:off x="8641080" y="6514568"/>
            <a:ext cx="464288" cy="274320"/>
          </a:xfrm>
        </p:spPr>
        <p:txBody>
          <a:bodyPr/>
          <a:lstStyle>
            <a:extLst/>
          </a:lstStyle>
          <a:p>
            <a:fld id="{50976EC0-E82B-4E7D-A3C6-419DD612B37B}" type="slidenum">
              <a:rPr lang="es-SV" smtClean="0"/>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218"/>
            <a:ext cx="8229600"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EEEE292D-5DC7-461A-98D1-80864DB6749D}" type="datetimeFigureOut">
              <a:rPr lang="es-SV" smtClean="0"/>
              <a:t>12/06/2015</a:t>
            </a:fld>
            <a:endParaRPr lang="es-SV"/>
          </a:p>
        </p:txBody>
      </p:sp>
      <p:sp>
        <p:nvSpPr>
          <p:cNvPr id="4" name="3 Marcador de pie de página"/>
          <p:cNvSpPr>
            <a:spLocks noGrp="1"/>
          </p:cNvSpPr>
          <p:nvPr>
            <p:ph type="ftr" sz="quarter" idx="11"/>
          </p:nvPr>
        </p:nvSpPr>
        <p:spPr/>
        <p:txBody>
          <a:bodyPr/>
          <a:lstStyle>
            <a:extLst/>
          </a:lstStyle>
          <a:p>
            <a:endParaRPr lang="es-SV"/>
          </a:p>
        </p:txBody>
      </p:sp>
      <p:sp>
        <p:nvSpPr>
          <p:cNvPr id="5" name="4 Marcador de número de diapositiva"/>
          <p:cNvSpPr>
            <a:spLocks noGrp="1"/>
          </p:cNvSpPr>
          <p:nvPr>
            <p:ph type="sldNum" sz="quarter" idx="12"/>
          </p:nvPr>
        </p:nvSpPr>
        <p:spPr/>
        <p:txBody>
          <a:bodyPr/>
          <a:lstStyle>
            <a:extLst/>
          </a:lstStyle>
          <a:p>
            <a:fld id="{50976EC0-E82B-4E7D-A3C6-419DD612B37B}" type="slidenum">
              <a:rPr lang="es-SV" smtClean="0"/>
              <a:t>‹Nº›</a:t>
            </a:fld>
            <a:endParaRPr lang="es-SV"/>
          </a:p>
        </p:txBody>
      </p:sp>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EEEE292D-5DC7-461A-98D1-80864DB6749D}" type="datetimeFigureOut">
              <a:rPr lang="es-SV" smtClean="0"/>
              <a:t>12/06/2015</a:t>
            </a:fld>
            <a:endParaRPr lang="es-SV"/>
          </a:p>
        </p:txBody>
      </p:sp>
      <p:sp>
        <p:nvSpPr>
          <p:cNvPr id="3" name="2 Marcador de pie de página"/>
          <p:cNvSpPr>
            <a:spLocks noGrp="1"/>
          </p:cNvSpPr>
          <p:nvPr>
            <p:ph type="ftr" sz="quarter" idx="11"/>
          </p:nvPr>
        </p:nvSpPr>
        <p:spPr/>
        <p:txBody>
          <a:bodyPr/>
          <a:lstStyle>
            <a:extLst/>
          </a:lstStyle>
          <a:p>
            <a:endParaRPr lang="es-SV"/>
          </a:p>
        </p:txBody>
      </p:sp>
      <p:sp>
        <p:nvSpPr>
          <p:cNvPr id="4" name="3 Marcador de número de diapositiva"/>
          <p:cNvSpPr>
            <a:spLocks noGrp="1"/>
          </p:cNvSpPr>
          <p:nvPr>
            <p:ph type="sldNum" sz="quarter" idx="12"/>
          </p:nvPr>
        </p:nvSpPr>
        <p:spPr/>
        <p:txBody>
          <a:bodyPr/>
          <a:lstStyle>
            <a:extLst/>
          </a:lstStyle>
          <a:p>
            <a:fld id="{50976EC0-E82B-4E7D-A3C6-419DD612B37B}" type="slidenum">
              <a:rPr lang="es-SV" smtClean="0"/>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8" name="7 Rectángulo"/>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963136" y="304800"/>
            <a:ext cx="3931920" cy="762000"/>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9" name="8 Marcador de fecha"/>
          <p:cNvSpPr>
            <a:spLocks noGrp="1"/>
          </p:cNvSpPr>
          <p:nvPr>
            <p:ph type="dt" sz="half" idx="10"/>
          </p:nvPr>
        </p:nvSpPr>
        <p:spPr>
          <a:xfrm>
            <a:off x="5562600" y="6513670"/>
            <a:ext cx="3002280" cy="274320"/>
          </a:xfrm>
        </p:spPr>
        <p:txBody>
          <a:bodyPr vert="horz" rtlCol="0"/>
          <a:lstStyle>
            <a:extLst/>
          </a:lstStyle>
          <a:p>
            <a:fld id="{EEEE292D-5DC7-461A-98D1-80864DB6749D}" type="datetimeFigureOut">
              <a:rPr lang="es-SV" smtClean="0"/>
              <a:t>12/06/2015</a:t>
            </a:fld>
            <a:endParaRPr lang="es-SV"/>
          </a:p>
        </p:txBody>
      </p:sp>
      <p:sp>
        <p:nvSpPr>
          <p:cNvPr id="10" name="9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0976EC0-E82B-4E7D-A3C6-419DD612B37B}" type="slidenum">
              <a:rPr lang="es-SV" smtClean="0"/>
              <a:t>‹Nº›</a:t>
            </a:fld>
            <a:endParaRPr lang="es-SV"/>
          </a:p>
        </p:txBody>
      </p:sp>
      <p:sp>
        <p:nvSpPr>
          <p:cNvPr id="11" name="10 Marcador de pie de página"/>
          <p:cNvSpPr>
            <a:spLocks noGrp="1"/>
          </p:cNvSpPr>
          <p:nvPr>
            <p:ph type="ftr" sz="quarter" idx="12"/>
          </p:nvPr>
        </p:nvSpPr>
        <p:spPr>
          <a:xfrm>
            <a:off x="1600200" y="6513670"/>
            <a:ext cx="3907464" cy="274320"/>
          </a:xfrm>
        </p:spPr>
        <p:txBody>
          <a:bodyPr vert="horz" rtlCol="0"/>
          <a:lstStyle>
            <a:extLst/>
          </a:lstStyle>
          <a:p>
            <a:endParaRPr lang="es-SV"/>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040443" y="4724400"/>
            <a:ext cx="5486400" cy="664536"/>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13" name="12 Marcador de posición de imagen"/>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8" name="7 Marcador de fecha"/>
          <p:cNvSpPr>
            <a:spLocks noGrp="1"/>
          </p:cNvSpPr>
          <p:nvPr>
            <p:ph type="dt" sz="half" idx="10"/>
          </p:nvPr>
        </p:nvSpPr>
        <p:spPr>
          <a:xfrm>
            <a:off x="5562600" y="6509004"/>
            <a:ext cx="3002280" cy="274320"/>
          </a:xfrm>
        </p:spPr>
        <p:txBody>
          <a:bodyPr vert="horz" rtlCol="0"/>
          <a:lstStyle>
            <a:extLst/>
          </a:lstStyle>
          <a:p>
            <a:fld id="{EEEE292D-5DC7-461A-98D1-80864DB6749D}" type="datetimeFigureOut">
              <a:rPr lang="es-SV" smtClean="0"/>
              <a:t>12/06/2015</a:t>
            </a:fld>
            <a:endParaRPr lang="es-SV"/>
          </a:p>
        </p:txBody>
      </p:sp>
      <p:sp>
        <p:nvSpPr>
          <p:cNvPr id="9" name="8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0976EC0-E82B-4E7D-A3C6-419DD612B37B}" type="slidenum">
              <a:rPr lang="es-SV" smtClean="0"/>
              <a:t>‹Nº›</a:t>
            </a:fld>
            <a:endParaRPr lang="es-SV"/>
          </a:p>
        </p:txBody>
      </p:sp>
      <p:sp>
        <p:nvSpPr>
          <p:cNvPr id="10" name="9 Marcador de pie de página"/>
          <p:cNvSpPr>
            <a:spLocks noGrp="1"/>
          </p:cNvSpPr>
          <p:nvPr>
            <p:ph type="ftr" sz="quarter" idx="12"/>
          </p:nvPr>
        </p:nvSpPr>
        <p:spPr>
          <a:xfrm>
            <a:off x="1600200" y="6509004"/>
            <a:ext cx="3907464" cy="274320"/>
          </a:xfrm>
        </p:spPr>
        <p:txBody>
          <a:bodyPr vert="horz" rtlCol="0"/>
          <a:lstStyle>
            <a:extLst/>
          </a:lstStyle>
          <a:p>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Redondear rectángulo de esquina diagonal"/>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pie de página"/>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s-SV"/>
          </a:p>
        </p:txBody>
      </p:sp>
      <p:sp>
        <p:nvSpPr>
          <p:cNvPr id="14" name="13 Marcador de fecha"/>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EEEE292D-5DC7-461A-98D1-80864DB6749D}" type="datetimeFigureOut">
              <a:rPr lang="es-SV" smtClean="0"/>
              <a:t>12/06/2015</a:t>
            </a:fld>
            <a:endParaRPr lang="es-SV"/>
          </a:p>
        </p:txBody>
      </p:sp>
      <p:sp>
        <p:nvSpPr>
          <p:cNvPr id="23" name="22 Marcador de número de diapositiva"/>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50976EC0-E82B-4E7D-A3C6-419DD612B37B}" type="slidenum">
              <a:rPr lang="es-SV" smtClean="0"/>
              <a:t>‹Nº›</a:t>
            </a:fld>
            <a:endParaRPr lang="es-SV"/>
          </a:p>
        </p:txBody>
      </p:sp>
      <p:sp>
        <p:nvSpPr>
          <p:cNvPr id="22" name="21 Marcador de título"/>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r>
              <a:rPr lang="es-SV" b="1" dirty="0">
                <a:solidFill>
                  <a:schemeClr val="tx2">
                    <a:lumMod val="50000"/>
                  </a:schemeClr>
                </a:solidFill>
              </a:rPr>
              <a:t>Derecho Penal y </a:t>
            </a:r>
            <a:r>
              <a:rPr lang="es-SV" b="1" dirty="0" smtClean="0">
                <a:solidFill>
                  <a:schemeClr val="tx2">
                    <a:lumMod val="50000"/>
                  </a:schemeClr>
                </a:solidFill>
              </a:rPr>
              <a:t>la Perspectiva </a:t>
            </a:r>
            <a:r>
              <a:rPr lang="es-SV" b="1" dirty="0">
                <a:solidFill>
                  <a:schemeClr val="tx2">
                    <a:lumMod val="50000"/>
                  </a:schemeClr>
                </a:solidFill>
              </a:rPr>
              <a:t>de Género en El Salvador</a:t>
            </a:r>
            <a:r>
              <a:rPr lang="es-SV" b="1" dirty="0" smtClean="0">
                <a:solidFill>
                  <a:schemeClr val="tx2">
                    <a:lumMod val="50000"/>
                  </a:schemeClr>
                </a:solidFill>
              </a:rPr>
              <a:t>” </a:t>
            </a:r>
            <a:endParaRPr lang="es-SV" dirty="0">
              <a:solidFill>
                <a:schemeClr val="tx2">
                  <a:lumMod val="50000"/>
                </a:schemeClr>
              </a:solidFill>
            </a:endParaRPr>
          </a:p>
        </p:txBody>
      </p:sp>
      <p:sp>
        <p:nvSpPr>
          <p:cNvPr id="5" name="4 Marcador de contenido"/>
          <p:cNvSpPr>
            <a:spLocks noGrp="1"/>
          </p:cNvSpPr>
          <p:nvPr>
            <p:ph idx="1"/>
          </p:nvPr>
        </p:nvSpPr>
        <p:spPr>
          <a:xfrm>
            <a:off x="457200" y="1396536"/>
            <a:ext cx="8229600" cy="4775981"/>
          </a:xfrm>
        </p:spPr>
        <p:txBody>
          <a:bodyPr>
            <a:noAutofit/>
          </a:bodyPr>
          <a:lstStyle/>
          <a:p>
            <a:pPr marL="0" indent="0" algn="just">
              <a:buNone/>
            </a:pPr>
            <a:endParaRPr lang="es-SV" sz="1600" dirty="0"/>
          </a:p>
          <a:p>
            <a:pPr marL="0" indent="0" algn="just">
              <a:buNone/>
            </a:pPr>
            <a:r>
              <a:rPr lang="es-SV" sz="1800" dirty="0" smtClean="0"/>
              <a:t>El </a:t>
            </a:r>
            <a:r>
              <a:rPr lang="es-SV" sz="1800" dirty="0"/>
              <a:t>derecho penal ha estado en el centro de la reflexión </a:t>
            </a:r>
            <a:r>
              <a:rPr lang="es-SV" sz="1800" dirty="0" smtClean="0"/>
              <a:t>jurídico filosófica, en las ultimas décadas, con respecto a la implementación de nuevos enfoque y criterios como nos dice el experto penalista Luigi Ferrajoli, pero también es cierto que, históricamente, en esta reflexión, se ha ignorado la situación de las Mujeres o </a:t>
            </a:r>
            <a:r>
              <a:rPr lang="es-SV" sz="1800" dirty="0"/>
              <a:t>m</a:t>
            </a:r>
            <a:r>
              <a:rPr lang="es-SV" sz="1800" dirty="0" smtClean="0"/>
              <a:t>ás precisamente, la cues­tión de la visión género en la normativa penal.</a:t>
            </a:r>
          </a:p>
          <a:p>
            <a:pPr marL="0" indent="0" algn="just">
              <a:buNone/>
            </a:pPr>
            <a:endParaRPr lang="es-SV" sz="1800" dirty="0" smtClean="0"/>
          </a:p>
          <a:p>
            <a:pPr marL="0" indent="0" algn="just">
              <a:buNone/>
            </a:pPr>
            <a:r>
              <a:rPr lang="es-SV" sz="1800" dirty="0" smtClean="0"/>
              <a:t>El derecho </a:t>
            </a:r>
            <a:r>
              <a:rPr lang="es-SV" sz="1800" dirty="0"/>
              <a:t>penal y la criminología contemporánea apenas en </a:t>
            </a:r>
            <a:r>
              <a:rPr lang="es-SV" sz="1800" dirty="0" smtClean="0"/>
              <a:t>las últimas</a:t>
            </a:r>
            <a:r>
              <a:rPr lang="es-SV" sz="1800" dirty="0"/>
              <a:t> </a:t>
            </a:r>
            <a:r>
              <a:rPr lang="es-SV" sz="1800" dirty="0" smtClean="0"/>
              <a:t>tres décadas han comenzado a teorizar Y reflexionar sobre el tema de Las mujeres de</a:t>
            </a:r>
            <a:r>
              <a:rPr lang="es-SV" sz="1800" dirty="0"/>
              <a:t> </a:t>
            </a:r>
            <a:r>
              <a:rPr lang="es-SV" sz="1800" dirty="0" smtClean="0"/>
              <a:t>forma </a:t>
            </a:r>
            <a:r>
              <a:rPr lang="es-SV" sz="1800" dirty="0"/>
              <a:t>que aún </a:t>
            </a:r>
            <a:r>
              <a:rPr lang="es-SV" sz="1800" dirty="0" smtClean="0"/>
              <a:t>es poco </a:t>
            </a:r>
            <a:r>
              <a:rPr lang="es-SV" sz="1800" dirty="0"/>
              <a:t>lo </a:t>
            </a:r>
            <a:r>
              <a:rPr lang="es-SV" sz="1800" dirty="0" smtClean="0"/>
              <a:t>que sabemos</a:t>
            </a:r>
            <a:r>
              <a:rPr lang="es-SV" sz="1800" dirty="0"/>
              <a:t> </a:t>
            </a:r>
            <a:r>
              <a:rPr lang="es-SV" sz="1800" dirty="0" smtClean="0"/>
              <a:t>a ciencia cierta </a:t>
            </a:r>
            <a:r>
              <a:rPr lang="es-SV" sz="1800" dirty="0"/>
              <a:t>sobre </a:t>
            </a:r>
            <a:r>
              <a:rPr lang="es-SV" sz="1800" dirty="0" smtClean="0"/>
              <a:t>este po­der y </a:t>
            </a:r>
            <a:r>
              <a:rPr lang="es-SV" sz="1800" dirty="0"/>
              <a:t>su relación con las mujeres; aún así lo que ya sabemos es demasiado “</a:t>
            </a:r>
            <a:r>
              <a:rPr lang="es-SV" sz="1800" dirty="0" smtClean="0"/>
              <a:t>terri­ble”, y </a:t>
            </a:r>
            <a:r>
              <a:rPr lang="es-SV" sz="1800" dirty="0"/>
              <a:t>“odioso” como para continuar ignorando el tema de la mujer –</a:t>
            </a:r>
            <a:r>
              <a:rPr lang="es-SV" sz="1800" dirty="0" smtClean="0"/>
              <a:t>y, en general, la</a:t>
            </a:r>
            <a:r>
              <a:rPr lang="es-SV" sz="1800" dirty="0"/>
              <a:t> </a:t>
            </a:r>
            <a:r>
              <a:rPr lang="es-SV" sz="1800" dirty="0" smtClean="0"/>
              <a:t>cuestión </a:t>
            </a:r>
            <a:r>
              <a:rPr lang="es-SV" sz="1800" dirty="0"/>
              <a:t>de </a:t>
            </a:r>
            <a:r>
              <a:rPr lang="es-SV" sz="1800" dirty="0" smtClean="0"/>
              <a:t>género–dentro del derecho penal </a:t>
            </a:r>
            <a:r>
              <a:rPr lang="es-SV" sz="1800" dirty="0"/>
              <a:t>y el </a:t>
            </a:r>
            <a:r>
              <a:rPr lang="es-SV" sz="1800" dirty="0" smtClean="0"/>
              <a:t>resto de </a:t>
            </a:r>
            <a:r>
              <a:rPr lang="es-SV" sz="1800" dirty="0"/>
              <a:t>las ciencias </a:t>
            </a:r>
            <a:r>
              <a:rPr lang="es-SV" sz="1800" dirty="0" smtClean="0"/>
              <a:t>penales.</a:t>
            </a:r>
          </a:p>
          <a:p>
            <a:pPr marL="0" indent="0" algn="just">
              <a:buNone/>
            </a:pPr>
            <a:r>
              <a:rPr lang="es-SV" sz="1800" dirty="0"/>
              <a:t>L</a:t>
            </a:r>
            <a:r>
              <a:rPr lang="es-SV" sz="1800" dirty="0" smtClean="0"/>
              <a:t>as </a:t>
            </a:r>
            <a:r>
              <a:rPr lang="es-SV" sz="1800" dirty="0"/>
              <a:t>razones de esta falta de atención son varias, pero se han destacado </a:t>
            </a:r>
            <a:r>
              <a:rPr lang="es-SV" sz="1800" dirty="0" smtClean="0"/>
              <a:t>dos factores</a:t>
            </a:r>
            <a:r>
              <a:rPr lang="es-SV" sz="1800" dirty="0"/>
              <a:t>. el primero ha sido señalado por </a:t>
            </a:r>
            <a:r>
              <a:rPr lang="es-SV" sz="1800" dirty="0" smtClean="0"/>
              <a:t>distintos expertos y expertas, </a:t>
            </a:r>
            <a:r>
              <a:rPr lang="es-SV" sz="1800" dirty="0"/>
              <a:t> </a:t>
            </a:r>
            <a:r>
              <a:rPr lang="es-SV" sz="1800" dirty="0" smtClean="0"/>
              <a:t>como son la falta de una  perspectiva de genero en el análisis jurídico y la cultura sexista que permea las interpretaciones y razonamientos legales.</a:t>
            </a:r>
            <a:endParaRPr lang="es-SV" sz="1800" dirty="0"/>
          </a:p>
        </p:txBody>
      </p:sp>
    </p:spTree>
    <p:extLst>
      <p:ext uri="{BB962C8B-B14F-4D97-AF65-F5344CB8AC3E}">
        <p14:creationId xmlns:p14="http://schemas.microsoft.com/office/powerpoint/2010/main" val="50532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SV" dirty="0" smtClean="0"/>
              <a:t>Genero y Derecho Penal…</a:t>
            </a:r>
            <a:endParaRPr lang="es-SV" dirty="0"/>
          </a:p>
        </p:txBody>
      </p:sp>
      <p:sp>
        <p:nvSpPr>
          <p:cNvPr id="3" name="2 Marcador de contenido"/>
          <p:cNvSpPr>
            <a:spLocks noGrp="1"/>
          </p:cNvSpPr>
          <p:nvPr>
            <p:ph idx="1"/>
          </p:nvPr>
        </p:nvSpPr>
        <p:spPr/>
        <p:txBody>
          <a:bodyPr>
            <a:normAutofit fontScale="77500" lnSpcReduction="20000"/>
          </a:bodyPr>
          <a:lstStyle/>
          <a:p>
            <a:pPr algn="just"/>
            <a:r>
              <a:rPr lang="es-SV" dirty="0" smtClean="0"/>
              <a:t>Por ejemplo las </a:t>
            </a:r>
            <a:r>
              <a:rPr lang="es-SV" dirty="0"/>
              <a:t>respuestas pensadas o </a:t>
            </a:r>
            <a:r>
              <a:rPr lang="es-SV" dirty="0" smtClean="0"/>
              <a:t>sencilla­mente </a:t>
            </a:r>
            <a:r>
              <a:rPr lang="es-SV" dirty="0"/>
              <a:t>que no vienen como algo súbito, no forman parte de una respuesta </a:t>
            </a:r>
            <a:r>
              <a:rPr lang="es-SV" dirty="0" smtClean="0"/>
              <a:t>violenta razonable</a:t>
            </a:r>
            <a:r>
              <a:rPr lang="es-SV" dirty="0"/>
              <a:t>. </a:t>
            </a:r>
            <a:endParaRPr lang="es-SV" dirty="0" smtClean="0"/>
          </a:p>
          <a:p>
            <a:pPr algn="just"/>
            <a:endParaRPr lang="es-SV" dirty="0">
              <a:solidFill>
                <a:schemeClr val="accent1">
                  <a:lumMod val="60000"/>
                  <a:lumOff val="40000"/>
                </a:schemeClr>
              </a:solidFill>
            </a:endParaRPr>
          </a:p>
          <a:p>
            <a:pPr algn="just"/>
            <a:r>
              <a:rPr lang="es-SV" dirty="0">
                <a:solidFill>
                  <a:schemeClr val="accent1">
                    <a:lumMod val="60000"/>
                    <a:lumOff val="40000"/>
                  </a:schemeClr>
                </a:solidFill>
              </a:rPr>
              <a:t>A</a:t>
            </a:r>
            <a:r>
              <a:rPr lang="es-SV" dirty="0" smtClean="0">
                <a:solidFill>
                  <a:schemeClr val="accent1">
                    <a:lumMod val="60000"/>
                    <a:lumOff val="40000"/>
                  </a:schemeClr>
                </a:solidFill>
              </a:rPr>
              <a:t>lgunos </a:t>
            </a:r>
            <a:r>
              <a:rPr lang="es-SV" dirty="0">
                <a:solidFill>
                  <a:schemeClr val="accent1">
                    <a:lumMod val="60000"/>
                    <a:lumOff val="40000"/>
                  </a:schemeClr>
                </a:solidFill>
              </a:rPr>
              <a:t>estudios </a:t>
            </a:r>
            <a:r>
              <a:rPr lang="es-SV" dirty="0" smtClean="0">
                <a:solidFill>
                  <a:schemeClr val="accent1">
                    <a:lumMod val="60000"/>
                    <a:lumOff val="40000"/>
                  </a:schemeClr>
                </a:solidFill>
              </a:rPr>
              <a:t>académicos han </a:t>
            </a:r>
            <a:r>
              <a:rPr lang="es-SV" dirty="0">
                <a:solidFill>
                  <a:schemeClr val="accent1">
                    <a:lumMod val="60000"/>
                    <a:lumOff val="40000"/>
                  </a:schemeClr>
                </a:solidFill>
              </a:rPr>
              <a:t>mostrado cómo la respuesta de las mujeres </a:t>
            </a:r>
            <a:r>
              <a:rPr lang="es-SV" dirty="0" smtClean="0">
                <a:solidFill>
                  <a:schemeClr val="accent1">
                    <a:lumMod val="60000"/>
                    <a:lumOff val="40000"/>
                  </a:schemeClr>
                </a:solidFill>
              </a:rPr>
              <a:t>con­tra </a:t>
            </a:r>
            <a:r>
              <a:rPr lang="es-SV" dirty="0">
                <a:solidFill>
                  <a:schemeClr val="accent1">
                    <a:lumMod val="60000"/>
                    <a:lumOff val="40000"/>
                  </a:schemeClr>
                </a:solidFill>
              </a:rPr>
              <a:t>la </a:t>
            </a:r>
            <a:r>
              <a:rPr lang="es-SV" dirty="0" smtClean="0">
                <a:solidFill>
                  <a:schemeClr val="accent1">
                    <a:lumMod val="60000"/>
                    <a:lumOff val="40000"/>
                  </a:schemeClr>
                </a:solidFill>
              </a:rPr>
              <a:t>violencia domestica </a:t>
            </a:r>
            <a:r>
              <a:rPr lang="es-SV" dirty="0">
                <a:solidFill>
                  <a:schemeClr val="accent1">
                    <a:lumMod val="60000"/>
                    <a:lumOff val="40000"/>
                  </a:schemeClr>
                </a:solidFill>
              </a:rPr>
              <a:t>sistemática que suelen sufrir desde el mismo hogar, genera por </a:t>
            </a:r>
            <a:r>
              <a:rPr lang="es-SV" dirty="0" smtClean="0">
                <a:solidFill>
                  <a:schemeClr val="accent1">
                    <a:lumMod val="60000"/>
                    <a:lumOff val="40000"/>
                  </a:schemeClr>
                </a:solidFill>
              </a:rPr>
              <a:t>lo general </a:t>
            </a:r>
            <a:r>
              <a:rPr lang="es-SV" dirty="0">
                <a:solidFill>
                  <a:schemeClr val="accent1">
                    <a:lumMod val="60000"/>
                    <a:lumOff val="40000"/>
                  </a:schemeClr>
                </a:solidFill>
              </a:rPr>
              <a:t>respuestas violentas no repentinas, sino que sobrevienen a una más o </a:t>
            </a:r>
            <a:r>
              <a:rPr lang="es-SV" dirty="0" smtClean="0">
                <a:solidFill>
                  <a:schemeClr val="accent1">
                    <a:lumMod val="60000"/>
                    <a:lumOff val="40000"/>
                  </a:schemeClr>
                </a:solidFill>
              </a:rPr>
              <a:t>me­nos </a:t>
            </a:r>
            <a:r>
              <a:rPr lang="es-SV" dirty="0">
                <a:solidFill>
                  <a:schemeClr val="accent1">
                    <a:lumMod val="60000"/>
                    <a:lumOff val="40000"/>
                  </a:schemeClr>
                </a:solidFill>
              </a:rPr>
              <a:t>larga y constante </a:t>
            </a:r>
            <a:r>
              <a:rPr lang="es-SV" dirty="0" smtClean="0">
                <a:solidFill>
                  <a:schemeClr val="accent1">
                    <a:lumMod val="60000"/>
                    <a:lumOff val="40000"/>
                  </a:schemeClr>
                </a:solidFill>
              </a:rPr>
              <a:t>agresión, </a:t>
            </a:r>
            <a:r>
              <a:rPr lang="es-SV" u="sng" dirty="0" smtClean="0">
                <a:solidFill>
                  <a:schemeClr val="accent1">
                    <a:lumMod val="60000"/>
                    <a:lumOff val="40000"/>
                  </a:schemeClr>
                </a:solidFill>
              </a:rPr>
              <a:t>este </a:t>
            </a:r>
            <a:r>
              <a:rPr lang="es-SV" u="sng" dirty="0">
                <a:solidFill>
                  <a:schemeClr val="accent1">
                    <a:lumMod val="60000"/>
                    <a:lumOff val="40000"/>
                  </a:schemeClr>
                </a:solidFill>
              </a:rPr>
              <a:t>tipo de defensa no suele </a:t>
            </a:r>
            <a:r>
              <a:rPr lang="es-SV" u="sng" dirty="0" smtClean="0">
                <a:solidFill>
                  <a:schemeClr val="accent1">
                    <a:lumMod val="60000"/>
                    <a:lumOff val="40000"/>
                  </a:schemeClr>
                </a:solidFill>
              </a:rPr>
              <a:t>ser tomada en cuenta bajo la idea </a:t>
            </a:r>
            <a:r>
              <a:rPr lang="es-SV" u="sng" dirty="0">
                <a:solidFill>
                  <a:schemeClr val="accent1">
                    <a:lumMod val="60000"/>
                    <a:lumOff val="40000"/>
                  </a:schemeClr>
                </a:solidFill>
              </a:rPr>
              <a:t>de legítima defensa que </a:t>
            </a:r>
            <a:r>
              <a:rPr lang="es-SV" u="sng" dirty="0" smtClean="0">
                <a:solidFill>
                  <a:schemeClr val="accent1">
                    <a:lumMod val="60000"/>
                    <a:lumOff val="40000"/>
                  </a:schemeClr>
                </a:solidFill>
              </a:rPr>
              <a:t>predomina tradicionalmente </a:t>
            </a:r>
            <a:r>
              <a:rPr lang="es-SV" u="sng" dirty="0">
                <a:solidFill>
                  <a:schemeClr val="accent1">
                    <a:lumMod val="60000"/>
                    <a:lumOff val="40000"/>
                  </a:schemeClr>
                </a:solidFill>
              </a:rPr>
              <a:t>en el derecho penal. </a:t>
            </a:r>
          </a:p>
        </p:txBody>
      </p:sp>
    </p:spTree>
    <p:extLst>
      <p:ext uri="{BB962C8B-B14F-4D97-AF65-F5344CB8AC3E}">
        <p14:creationId xmlns:p14="http://schemas.microsoft.com/office/powerpoint/2010/main" val="3225024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SV" dirty="0" smtClean="0"/>
              <a:t>Genero y Derecho Penal…</a:t>
            </a:r>
            <a:endParaRPr lang="es-SV" dirty="0"/>
          </a:p>
        </p:txBody>
      </p:sp>
      <p:sp>
        <p:nvSpPr>
          <p:cNvPr id="3" name="2 Marcador de contenido"/>
          <p:cNvSpPr>
            <a:spLocks noGrp="1"/>
          </p:cNvSpPr>
          <p:nvPr>
            <p:ph idx="1"/>
          </p:nvPr>
        </p:nvSpPr>
        <p:spPr>
          <a:xfrm>
            <a:off x="457200" y="1646236"/>
            <a:ext cx="8229600" cy="4735091"/>
          </a:xfrm>
        </p:spPr>
        <p:txBody>
          <a:bodyPr>
            <a:normAutofit fontScale="55000" lnSpcReduction="20000"/>
          </a:bodyPr>
          <a:lstStyle/>
          <a:p>
            <a:pPr marL="0" indent="0" algn="just">
              <a:buNone/>
            </a:pPr>
            <a:r>
              <a:rPr lang="es-SV" dirty="0"/>
              <a:t>U</a:t>
            </a:r>
            <a:r>
              <a:rPr lang="es-SV" dirty="0" smtClean="0"/>
              <a:t>no </a:t>
            </a:r>
            <a:r>
              <a:rPr lang="es-SV" dirty="0"/>
              <a:t>de los grandes aportes de la perspectiva de género es </a:t>
            </a:r>
            <a:r>
              <a:rPr lang="es-SV" dirty="0" smtClean="0"/>
              <a:t>la legislación penal y familiar fue</a:t>
            </a:r>
            <a:r>
              <a:rPr lang="es-SV" dirty="0" smtClean="0">
                <a:solidFill>
                  <a:schemeClr val="accent1">
                    <a:lumMod val="60000"/>
                    <a:lumOff val="40000"/>
                  </a:schemeClr>
                </a:solidFill>
              </a:rPr>
              <a:t>: </a:t>
            </a:r>
            <a:r>
              <a:rPr lang="es-SV" b="1" dirty="0" smtClean="0">
                <a:solidFill>
                  <a:schemeClr val="accent1">
                    <a:lumMod val="60000"/>
                    <a:lumOff val="40000"/>
                  </a:schemeClr>
                </a:solidFill>
              </a:rPr>
              <a:t>"la visibilizacion de violencia doméstica o intrafamiliar, </a:t>
            </a:r>
            <a:r>
              <a:rPr lang="es-SV" dirty="0"/>
              <a:t>que </a:t>
            </a:r>
            <a:r>
              <a:rPr lang="es-SV" dirty="0" smtClean="0"/>
              <a:t>ha </a:t>
            </a:r>
            <a:r>
              <a:rPr lang="es-SV" dirty="0"/>
              <a:t>aportado a la </a:t>
            </a:r>
            <a:r>
              <a:rPr lang="es-SV" dirty="0" smtClean="0"/>
              <a:t>crimino­logía </a:t>
            </a:r>
            <a:r>
              <a:rPr lang="es-SV" dirty="0"/>
              <a:t>y a la política criminal “nuevos” </a:t>
            </a:r>
            <a:r>
              <a:rPr lang="es-SV" dirty="0" smtClean="0"/>
              <a:t>delitos con la legislación de segunda generación como es la LEY ESPECIAL INTEGRAL PARA UN AVIDA LIBRE DE VIOENCIA PARA LAS MUJERES  para ser analizados y estudiados, </a:t>
            </a:r>
            <a:r>
              <a:rPr lang="es-SV" dirty="0"/>
              <a:t>nuevos </a:t>
            </a:r>
            <a:r>
              <a:rPr lang="es-SV" dirty="0" smtClean="0">
                <a:solidFill>
                  <a:schemeClr val="accent1">
                    <a:lumMod val="60000"/>
                    <a:lumOff val="40000"/>
                  </a:schemeClr>
                </a:solidFill>
              </a:rPr>
              <a:t>CRITERIOS Y FUDAMENTALES PENALES DESDE UN ENFOQUE INTEGRAL </a:t>
            </a:r>
            <a:r>
              <a:rPr lang="es-SV" dirty="0" smtClean="0"/>
              <a:t>por </a:t>
            </a:r>
            <a:r>
              <a:rPr lang="es-SV" dirty="0"/>
              <a:t>regular y nuevos </a:t>
            </a:r>
            <a:r>
              <a:rPr lang="es-SV" dirty="0" smtClean="0"/>
              <a:t>enfoque normativos por </a:t>
            </a:r>
            <a:r>
              <a:rPr lang="es-SV" dirty="0"/>
              <a:t>perseguir y </a:t>
            </a:r>
            <a:r>
              <a:rPr lang="es-SV" dirty="0" smtClean="0"/>
              <a:t>enjuiciar</a:t>
            </a:r>
            <a:r>
              <a:rPr lang="es-SV" dirty="0"/>
              <a:t> </a:t>
            </a:r>
            <a:r>
              <a:rPr lang="es-SV" dirty="0" smtClean="0"/>
              <a:t>a los agresores.</a:t>
            </a:r>
          </a:p>
          <a:p>
            <a:pPr marL="0" indent="0" algn="just">
              <a:buNone/>
            </a:pPr>
            <a:endParaRPr lang="es-SV" dirty="0"/>
          </a:p>
          <a:p>
            <a:pPr marL="0" indent="0" algn="just">
              <a:buNone/>
            </a:pPr>
            <a:r>
              <a:rPr lang="es-SV" dirty="0" smtClean="0"/>
              <a:t>Tradicionalmen­te</a:t>
            </a:r>
            <a:r>
              <a:rPr lang="es-SV" dirty="0"/>
              <a:t>, la violencia doméstica no era </a:t>
            </a:r>
            <a:r>
              <a:rPr lang="es-SV" dirty="0" smtClean="0"/>
              <a:t>perseguida penalmente en nuestro país; a pesar que la LCVIF esta vigente desde el año 1996, no se había impactado en la normativa penal de manera efectiva.</a:t>
            </a:r>
          </a:p>
          <a:p>
            <a:pPr marL="0" indent="0" algn="just">
              <a:buNone/>
            </a:pPr>
            <a:endParaRPr lang="es-SV" dirty="0" smtClean="0"/>
          </a:p>
          <a:p>
            <a:pPr marL="0" indent="0" algn="just">
              <a:buNone/>
            </a:pPr>
            <a:r>
              <a:rPr lang="es-SV" dirty="0" smtClean="0"/>
              <a:t>Sólo </a:t>
            </a:r>
            <a:r>
              <a:rPr lang="es-SV" dirty="0"/>
              <a:t>en tiempos recientes se </a:t>
            </a:r>
            <a:r>
              <a:rPr lang="es-SV" dirty="0" smtClean="0"/>
              <a:t>ha comenzado </a:t>
            </a:r>
            <a:r>
              <a:rPr lang="es-SV" dirty="0"/>
              <a:t>a </a:t>
            </a:r>
            <a:r>
              <a:rPr lang="es-SV" dirty="0" smtClean="0"/>
              <a:t>entenderse </a:t>
            </a:r>
            <a:r>
              <a:rPr lang="es-SV" dirty="0"/>
              <a:t>como un </a:t>
            </a:r>
            <a:r>
              <a:rPr lang="es-SV" dirty="0" smtClean="0"/>
              <a:t>problema antes privado y hoy público, como ha sido esta forma de violencia y la violación de derechos dentro de la familia, </a:t>
            </a:r>
            <a:r>
              <a:rPr lang="es-SV" dirty="0"/>
              <a:t>no era considerada un delito en muchos </a:t>
            </a:r>
            <a:r>
              <a:rPr lang="es-SV" dirty="0" smtClean="0"/>
              <a:t>países de la región, y nosotros aunque forma parte de la Legislación penal, no ha sido efectivo en el marco de la protección a las victimas.</a:t>
            </a:r>
          </a:p>
        </p:txBody>
      </p:sp>
    </p:spTree>
    <p:extLst>
      <p:ext uri="{BB962C8B-B14F-4D97-AF65-F5344CB8AC3E}">
        <p14:creationId xmlns:p14="http://schemas.microsoft.com/office/powerpoint/2010/main" val="4195836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SV" dirty="0" smtClean="0"/>
              <a:t>Genero y Derecho Penal…</a:t>
            </a:r>
            <a:endParaRPr lang="es-SV" dirty="0"/>
          </a:p>
        </p:txBody>
      </p:sp>
      <p:sp>
        <p:nvSpPr>
          <p:cNvPr id="3" name="2 Marcador de contenido"/>
          <p:cNvSpPr>
            <a:spLocks noGrp="1"/>
          </p:cNvSpPr>
          <p:nvPr>
            <p:ph idx="1"/>
          </p:nvPr>
        </p:nvSpPr>
        <p:spPr>
          <a:xfrm>
            <a:off x="457200" y="1646236"/>
            <a:ext cx="8229600" cy="5023123"/>
          </a:xfrm>
        </p:spPr>
        <p:txBody>
          <a:bodyPr>
            <a:normAutofit fontScale="77500" lnSpcReduction="20000"/>
          </a:bodyPr>
          <a:lstStyle/>
          <a:p>
            <a:pPr marL="0" indent="0" algn="just">
              <a:buNone/>
            </a:pPr>
            <a:r>
              <a:rPr lang="es-SV" dirty="0" smtClean="0"/>
              <a:t>Varios </a:t>
            </a:r>
            <a:r>
              <a:rPr lang="es-SV" dirty="0"/>
              <a:t>estu­dios recientes, nos muestran cómo las mujeres cuando son apenas </a:t>
            </a:r>
            <a:r>
              <a:rPr lang="es-SV" dirty="0" smtClean="0"/>
              <a:t>niñas y a </a:t>
            </a:r>
            <a:r>
              <a:rPr lang="es-SV" dirty="0"/>
              <a:t>comienzan a</a:t>
            </a:r>
            <a:r>
              <a:rPr lang="es-SV" dirty="0" smtClean="0"/>
              <a:t> </a:t>
            </a:r>
            <a:r>
              <a:rPr lang="es-SV" dirty="0"/>
              <a:t>ser víctimas de maltratos y abusos sexuales en su casa, esto origina en </a:t>
            </a:r>
            <a:r>
              <a:rPr lang="es-SV" dirty="0" smtClean="0"/>
              <a:t>mu­</a:t>
            </a:r>
            <a:r>
              <a:rPr lang="es-SV" dirty="0"/>
              <a:t>chos casos el abandono del hogar y el comienzo de actividades delictivas </a:t>
            </a:r>
            <a:r>
              <a:rPr lang="es-SV" dirty="0" smtClean="0"/>
              <a:t>para subsistir</a:t>
            </a:r>
            <a:r>
              <a:rPr lang="es-SV" dirty="0"/>
              <a:t>. la mujer es víctima </a:t>
            </a:r>
            <a:r>
              <a:rPr lang="es-SV" dirty="0" smtClean="0"/>
              <a:t>primero, </a:t>
            </a:r>
            <a:r>
              <a:rPr lang="es-SV" dirty="0"/>
              <a:t>aunque los maltratos </a:t>
            </a:r>
            <a:r>
              <a:rPr lang="es-SV" dirty="0" smtClean="0"/>
              <a:t>y abusos </a:t>
            </a:r>
            <a:r>
              <a:rPr lang="es-SV" dirty="0"/>
              <a:t>que sufre no </a:t>
            </a:r>
            <a:r>
              <a:rPr lang="es-SV" dirty="0" smtClean="0"/>
              <a:t>cesan...</a:t>
            </a:r>
          </a:p>
          <a:p>
            <a:pPr marL="0" indent="0" algn="just">
              <a:buNone/>
            </a:pPr>
            <a:r>
              <a:rPr lang="es-SV" dirty="0" smtClean="0"/>
              <a:t>Tenemos </a:t>
            </a:r>
            <a:r>
              <a:rPr lang="es-SV" dirty="0"/>
              <a:t>una necesidad urgente de </a:t>
            </a:r>
            <a:r>
              <a:rPr lang="es-SV" dirty="0" smtClean="0"/>
              <a:t>analizar </a:t>
            </a:r>
            <a:r>
              <a:rPr lang="es-SV" dirty="0"/>
              <a:t>y comprender la experiencia que las </a:t>
            </a:r>
            <a:r>
              <a:rPr lang="es-SV" dirty="0" smtClean="0"/>
              <a:t>mujeres </a:t>
            </a:r>
            <a:r>
              <a:rPr lang="es-SV" dirty="0"/>
              <a:t>tienen </a:t>
            </a:r>
            <a:r>
              <a:rPr lang="es-SV" dirty="0" smtClean="0"/>
              <a:t>de la violencia y su </a:t>
            </a:r>
            <a:r>
              <a:rPr lang="es-SV" dirty="0"/>
              <a:t>victimización; la administración de justicia requiere </a:t>
            </a:r>
            <a:r>
              <a:rPr lang="es-SV" dirty="0" smtClean="0"/>
              <a:t>reevaluar </a:t>
            </a:r>
            <a:r>
              <a:rPr lang="es-SV" dirty="0"/>
              <a:t>en torno al tema de género </a:t>
            </a:r>
            <a:r>
              <a:rPr lang="es-SV" dirty="0" smtClean="0"/>
              <a:t>y los diferentes delitos que conlleva. </a:t>
            </a:r>
            <a:r>
              <a:rPr lang="es-SV" dirty="0"/>
              <a:t>es también urgente la necesidad </a:t>
            </a:r>
            <a:r>
              <a:rPr lang="es-SV" dirty="0" smtClean="0"/>
              <a:t>de cambiar </a:t>
            </a:r>
            <a:r>
              <a:rPr lang="es-SV" dirty="0"/>
              <a:t>la </a:t>
            </a:r>
            <a:r>
              <a:rPr lang="es-SV" dirty="0" smtClean="0"/>
              <a:t>visión oficial del funcionariado </a:t>
            </a:r>
            <a:r>
              <a:rPr lang="es-SV" dirty="0"/>
              <a:t>de todo tipo (policías, ministerios </a:t>
            </a:r>
            <a:r>
              <a:rPr lang="es-SV" dirty="0" smtClean="0"/>
              <a:t>públi­cos</a:t>
            </a:r>
            <a:r>
              <a:rPr lang="es-SV" dirty="0"/>
              <a:t>, jueces, </a:t>
            </a:r>
            <a:r>
              <a:rPr lang="es-SV" dirty="0" smtClean="0"/>
              <a:t>legisladores</a:t>
            </a:r>
            <a:r>
              <a:rPr lang="es-SV" dirty="0"/>
              <a:t>, defensores, etc.) frente a la comisión de </a:t>
            </a:r>
            <a:r>
              <a:rPr lang="es-SV" dirty="0" smtClean="0"/>
              <a:t>delitos contra </a:t>
            </a:r>
            <a:r>
              <a:rPr lang="es-SV" dirty="0"/>
              <a:t>las mujeres.</a:t>
            </a:r>
          </a:p>
          <a:p>
            <a:endParaRPr lang="es-SV" dirty="0"/>
          </a:p>
        </p:txBody>
      </p:sp>
    </p:spTree>
    <p:extLst>
      <p:ext uri="{BB962C8B-B14F-4D97-AF65-F5344CB8AC3E}">
        <p14:creationId xmlns:p14="http://schemas.microsoft.com/office/powerpoint/2010/main" val="1628504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943216"/>
          </a:xfrm>
        </p:spPr>
        <p:txBody>
          <a:bodyPr>
            <a:noAutofit/>
          </a:bodyPr>
          <a:lstStyle/>
          <a:p>
            <a:pPr algn="ctr"/>
            <a:r>
              <a:rPr lang="es-SV" sz="3600" b="1" dirty="0" smtClean="0"/>
              <a:t>La CIDH y los estandandares jurídicos de Derechos Humanos…</a:t>
            </a:r>
            <a:endParaRPr lang="es-SV" sz="3600" b="1" dirty="0"/>
          </a:p>
        </p:txBody>
      </p:sp>
      <p:sp>
        <p:nvSpPr>
          <p:cNvPr id="3" name="2 Marcador de contenido"/>
          <p:cNvSpPr>
            <a:spLocks noGrp="1"/>
          </p:cNvSpPr>
          <p:nvPr>
            <p:ph idx="1"/>
          </p:nvPr>
        </p:nvSpPr>
        <p:spPr>
          <a:xfrm>
            <a:off x="457200" y="1196752"/>
            <a:ext cx="8229600" cy="4975765"/>
          </a:xfrm>
        </p:spPr>
        <p:txBody>
          <a:bodyPr>
            <a:noAutofit/>
          </a:bodyPr>
          <a:lstStyle/>
          <a:p>
            <a:pPr marL="0" indent="0" algn="just">
              <a:buNone/>
            </a:pPr>
            <a:r>
              <a:rPr lang="es-SV" sz="2400" dirty="0"/>
              <a:t>El sistema interamericano ha tenido un desarrollo significativo desde 1994 de estándares jurídicos relacionados a la violencia contra las mujeres. </a:t>
            </a:r>
            <a:endParaRPr lang="es-SV" sz="2400" dirty="0" smtClean="0"/>
          </a:p>
          <a:p>
            <a:pPr marL="0" indent="0" algn="just">
              <a:buNone/>
            </a:pPr>
            <a:r>
              <a:rPr lang="es-SV" sz="2400" dirty="0" smtClean="0"/>
              <a:t>Mucha </a:t>
            </a:r>
            <a:r>
              <a:rPr lang="es-SV" sz="2400" dirty="0"/>
              <a:t>de esta evolución </a:t>
            </a:r>
            <a:r>
              <a:rPr lang="es-SV" sz="2400" dirty="0" smtClean="0"/>
              <a:t>se </a:t>
            </a:r>
            <a:r>
              <a:rPr lang="es-SV" sz="2400" dirty="0" err="1" smtClean="0"/>
              <a:t>atribuiye</a:t>
            </a:r>
            <a:r>
              <a:rPr lang="es-SV" sz="2400" dirty="0" smtClean="0"/>
              <a:t> </a:t>
            </a:r>
            <a:r>
              <a:rPr lang="es-SV" sz="2400" dirty="0"/>
              <a:t>a la adopción por los Estados americanos de la Convención de Belém do Pará durante 1994, y a la influencia de instrumentos claves para la violencia contra las mujeres a nivel internacional como la Convención sobre la Eliminación de Todas las Formas de Discriminación contra la Mujer (en adelante “CEDAW”) y la Recomendación General 19 del Comité para la Eliminación de la Discriminación contra la Mujer (en adelante “Comité CEDAW”) estableciendo que la violencia basada en el género está comprendida en la definición de discriminación de la Convención.</a:t>
            </a:r>
          </a:p>
        </p:txBody>
      </p:sp>
    </p:spTree>
    <p:extLst>
      <p:ext uri="{BB962C8B-B14F-4D97-AF65-F5344CB8AC3E}">
        <p14:creationId xmlns:p14="http://schemas.microsoft.com/office/powerpoint/2010/main" val="889588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SV" b="1" dirty="0" smtClean="0"/>
              <a:t>Estandares…</a:t>
            </a:r>
            <a:endParaRPr lang="es-SV" b="1" dirty="0"/>
          </a:p>
        </p:txBody>
      </p:sp>
      <p:sp>
        <p:nvSpPr>
          <p:cNvPr id="3" name="Marcador de contenido 2"/>
          <p:cNvSpPr>
            <a:spLocks noGrp="1"/>
          </p:cNvSpPr>
          <p:nvPr>
            <p:ph idx="1"/>
          </p:nvPr>
        </p:nvSpPr>
        <p:spPr/>
        <p:txBody>
          <a:bodyPr>
            <a:normAutofit fontScale="85000" lnSpcReduction="20000"/>
          </a:bodyPr>
          <a:lstStyle/>
          <a:p>
            <a:pPr marL="0" indent="0" algn="just">
              <a:buNone/>
            </a:pPr>
            <a:r>
              <a:rPr lang="es-SV" dirty="0"/>
              <a:t>Es importante destacar que el desarrollo en este ámbito se encuentra reflejado en pronunciamientos de varios mecanismos del sistema interamericano de derechos humanos, incluyendo las decisiones de fondo de la CIDH y las sentencias de la Corte Interamericana sobre el tema; </a:t>
            </a:r>
            <a:r>
              <a:rPr lang="es-SV" dirty="0" smtClean="0"/>
              <a:t>así como </a:t>
            </a:r>
            <a:r>
              <a:rPr lang="es-SV" dirty="0"/>
              <a:t>los informes temáticos y de </a:t>
            </a:r>
            <a:r>
              <a:rPr lang="es-SV" dirty="0" smtClean="0"/>
              <a:t>país.</a:t>
            </a:r>
          </a:p>
          <a:p>
            <a:pPr marL="0" indent="0" algn="just">
              <a:buNone/>
            </a:pPr>
            <a:endParaRPr lang="es-SV" dirty="0" smtClean="0"/>
          </a:p>
          <a:p>
            <a:pPr marL="0" indent="0" algn="just">
              <a:buNone/>
            </a:pPr>
            <a:r>
              <a:rPr lang="es-SV" dirty="0" smtClean="0"/>
              <a:t>También </a:t>
            </a:r>
            <a:r>
              <a:rPr lang="es-SV" dirty="0"/>
              <a:t>se señala que la Comisión ha emitido una serie de medidas cautelares para proteger la vida e integridad de defensoras de los derechos de las mujeres contra actos violentos, en particular, en el </a:t>
            </a:r>
            <a:r>
              <a:rPr lang="es-SV" dirty="0" smtClean="0"/>
              <a:t>contexto centroamericano….</a:t>
            </a:r>
            <a:endParaRPr lang="es-SV" dirty="0"/>
          </a:p>
        </p:txBody>
      </p:sp>
    </p:spTree>
    <p:extLst>
      <p:ext uri="{BB962C8B-B14F-4D97-AF65-F5344CB8AC3E}">
        <p14:creationId xmlns:p14="http://schemas.microsoft.com/office/powerpoint/2010/main" val="2779560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53536"/>
            <a:ext cx="8229600" cy="655184"/>
          </a:xfrm>
        </p:spPr>
        <p:txBody>
          <a:bodyPr>
            <a:normAutofit fontScale="90000"/>
          </a:bodyPr>
          <a:lstStyle/>
          <a:p>
            <a:pPr algn="ctr"/>
            <a:r>
              <a:rPr lang="es-SV" dirty="0" smtClean="0"/>
              <a:t>ESTANDARES…</a:t>
            </a:r>
            <a:endParaRPr lang="es-SV" dirty="0"/>
          </a:p>
        </p:txBody>
      </p:sp>
      <p:sp>
        <p:nvSpPr>
          <p:cNvPr id="3" name="Marcador de contenido 2"/>
          <p:cNvSpPr>
            <a:spLocks noGrp="1"/>
          </p:cNvSpPr>
          <p:nvPr>
            <p:ph idx="1"/>
          </p:nvPr>
        </p:nvSpPr>
        <p:spPr>
          <a:xfrm>
            <a:off x="457200" y="1196752"/>
            <a:ext cx="8229600" cy="5328592"/>
          </a:xfrm>
        </p:spPr>
        <p:txBody>
          <a:bodyPr>
            <a:noAutofit/>
          </a:bodyPr>
          <a:lstStyle/>
          <a:p>
            <a:pPr marL="0" indent="0" algn="just">
              <a:buNone/>
            </a:pPr>
            <a:r>
              <a:rPr lang="es-SV" sz="2400" dirty="0"/>
              <a:t>Algunos de los estándares del sistema interamericano de derechos humanos acerca del problema de la violencia contra las mujeres pueden ser </a:t>
            </a:r>
            <a:r>
              <a:rPr lang="es-SV" sz="2400" dirty="0" smtClean="0"/>
              <a:t>resumidos, así : </a:t>
            </a:r>
          </a:p>
          <a:p>
            <a:pPr marL="0" indent="0" algn="just">
              <a:buNone/>
            </a:pPr>
            <a:r>
              <a:rPr lang="es-SV" sz="2400" dirty="0" smtClean="0"/>
              <a:t>El </a:t>
            </a:r>
            <a:r>
              <a:rPr lang="es-SV" sz="2400" dirty="0"/>
              <a:t>vínculo estrecho entre los problemas de la discriminación y la violencia contra las </a:t>
            </a:r>
            <a:r>
              <a:rPr lang="es-SV" sz="2400" dirty="0" smtClean="0"/>
              <a:t>mujeres;</a:t>
            </a:r>
          </a:p>
          <a:p>
            <a:pPr marL="0" indent="0" algn="just">
              <a:buNone/>
            </a:pPr>
            <a:r>
              <a:rPr lang="es-SV" sz="2400" dirty="0" smtClean="0"/>
              <a:t>La </a:t>
            </a:r>
            <a:r>
              <a:rPr lang="es-SV" sz="2400" dirty="0"/>
              <a:t>obligación inmediata de los Estados de actuar </a:t>
            </a:r>
            <a:r>
              <a:rPr lang="es-SV" sz="2400" b="1" dirty="0">
                <a:solidFill>
                  <a:schemeClr val="tx2">
                    <a:lumMod val="75000"/>
                  </a:schemeClr>
                </a:solidFill>
              </a:rPr>
              <a:t>con la debida diligencia requerida para prevenir, investigar, y sancionar con celeridad y sin dilación todos los actos de violencia contra las mujeres, cometidos tanto por actores estatales como no </a:t>
            </a:r>
            <a:r>
              <a:rPr lang="es-SV" sz="2400" b="1" dirty="0" smtClean="0">
                <a:solidFill>
                  <a:schemeClr val="tx2">
                    <a:lumMod val="75000"/>
                  </a:schemeClr>
                </a:solidFill>
              </a:rPr>
              <a:t>estatales;</a:t>
            </a:r>
            <a:endParaRPr lang="es-SV" sz="2400" dirty="0" smtClean="0"/>
          </a:p>
          <a:p>
            <a:pPr marL="0" indent="0" algn="just">
              <a:buNone/>
            </a:pPr>
            <a:r>
              <a:rPr lang="es-SV" sz="2400" dirty="0" smtClean="0"/>
              <a:t>La </a:t>
            </a:r>
            <a:r>
              <a:rPr lang="es-SV" sz="2400" dirty="0"/>
              <a:t>obligación de garantizar la disponibilidad de mecanismos judiciales efectivos, adecuados, e imparciales para víctimas de violencia contra las mujeres;</a:t>
            </a:r>
          </a:p>
        </p:txBody>
      </p:sp>
    </p:spTree>
    <p:extLst>
      <p:ext uri="{BB962C8B-B14F-4D97-AF65-F5344CB8AC3E}">
        <p14:creationId xmlns:p14="http://schemas.microsoft.com/office/powerpoint/2010/main" val="918581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SV" dirty="0" smtClean="0"/>
              <a:t>ESTANDARES JURIDICOS…</a:t>
            </a:r>
            <a:endParaRPr lang="es-SV" dirty="0"/>
          </a:p>
        </p:txBody>
      </p:sp>
      <p:sp>
        <p:nvSpPr>
          <p:cNvPr id="3" name="Marcador de contenido 2"/>
          <p:cNvSpPr>
            <a:spLocks noGrp="1"/>
          </p:cNvSpPr>
          <p:nvPr>
            <p:ph idx="1"/>
          </p:nvPr>
        </p:nvSpPr>
        <p:spPr/>
        <p:txBody>
          <a:bodyPr>
            <a:normAutofit fontScale="92500" lnSpcReduction="20000"/>
          </a:bodyPr>
          <a:lstStyle/>
          <a:p>
            <a:pPr marL="0" indent="0" algn="just">
              <a:buNone/>
            </a:pPr>
            <a:r>
              <a:rPr lang="es-SV" dirty="0"/>
              <a:t>La calificación jurídica de la violencia sexual como tortura cuando es cometida por agentes </a:t>
            </a:r>
            <a:r>
              <a:rPr lang="es-SV" dirty="0" smtClean="0"/>
              <a:t>estatales;</a:t>
            </a:r>
          </a:p>
          <a:p>
            <a:pPr marL="0" indent="0" algn="just">
              <a:buNone/>
            </a:pPr>
            <a:r>
              <a:rPr lang="es-SV" dirty="0" smtClean="0">
                <a:solidFill>
                  <a:schemeClr val="tx2">
                    <a:lumMod val="75000"/>
                  </a:schemeClr>
                </a:solidFill>
              </a:rPr>
              <a:t>La </a:t>
            </a:r>
            <a:r>
              <a:rPr lang="es-SV" dirty="0">
                <a:solidFill>
                  <a:schemeClr val="tx2">
                    <a:lumMod val="75000"/>
                  </a:schemeClr>
                </a:solidFill>
              </a:rPr>
              <a:t>obligación de los Estados de implementar acciones para erradicar la discriminación contra la mujeres y los patrones estereotipados de comportamiento que promueven su tratamiento inferior en sus </a:t>
            </a:r>
            <a:r>
              <a:rPr lang="es-SV" dirty="0" smtClean="0">
                <a:solidFill>
                  <a:schemeClr val="tx2">
                    <a:lumMod val="75000"/>
                  </a:schemeClr>
                </a:solidFill>
              </a:rPr>
              <a:t>sociedades;</a:t>
            </a:r>
            <a:endParaRPr lang="es-SV" dirty="0" smtClean="0"/>
          </a:p>
          <a:p>
            <a:pPr marL="0" indent="0" algn="just">
              <a:buNone/>
            </a:pPr>
            <a:r>
              <a:rPr lang="es-SV" dirty="0" smtClean="0"/>
              <a:t>La </a:t>
            </a:r>
            <a:r>
              <a:rPr lang="es-SV" dirty="0"/>
              <a:t>consideración de la violencia sexual como tortura cuando es perpetrada por funcionarios estatales;</a:t>
            </a:r>
          </a:p>
        </p:txBody>
      </p:sp>
    </p:spTree>
    <p:extLst>
      <p:ext uri="{BB962C8B-B14F-4D97-AF65-F5344CB8AC3E}">
        <p14:creationId xmlns:p14="http://schemas.microsoft.com/office/powerpoint/2010/main" val="1138243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53536"/>
            <a:ext cx="8229600" cy="799200"/>
          </a:xfrm>
        </p:spPr>
        <p:txBody>
          <a:bodyPr/>
          <a:lstStyle/>
          <a:p>
            <a:r>
              <a:rPr lang="es-SV" dirty="0" smtClean="0"/>
              <a:t>ESTANDARES JURIDICOS…</a:t>
            </a:r>
            <a:endParaRPr lang="es-SV" dirty="0"/>
          </a:p>
        </p:txBody>
      </p:sp>
      <p:sp>
        <p:nvSpPr>
          <p:cNvPr id="3" name="Marcador de contenido 2"/>
          <p:cNvSpPr>
            <a:spLocks noGrp="1"/>
          </p:cNvSpPr>
          <p:nvPr>
            <p:ph idx="1"/>
          </p:nvPr>
        </p:nvSpPr>
        <p:spPr>
          <a:xfrm>
            <a:off x="457200" y="1340768"/>
            <a:ext cx="8229600" cy="5112567"/>
          </a:xfrm>
        </p:spPr>
        <p:txBody>
          <a:bodyPr>
            <a:normAutofit fontScale="85000" lnSpcReduction="20000"/>
          </a:bodyPr>
          <a:lstStyle/>
          <a:p>
            <a:pPr marL="0" indent="0" algn="just">
              <a:buNone/>
            </a:pPr>
            <a:r>
              <a:rPr lang="es-SV" dirty="0"/>
              <a:t>El deber de los órganos legislativos, ejecutivos y judiciales de </a:t>
            </a:r>
            <a:r>
              <a:rPr lang="es-SV" dirty="0" smtClean="0"/>
              <a:t>analizar y fundamentar  </a:t>
            </a:r>
            <a:r>
              <a:rPr lang="es-SV" dirty="0"/>
              <a:t>mediante un </a:t>
            </a:r>
            <a:r>
              <a:rPr lang="es-SV" dirty="0" smtClean="0"/>
              <a:t>análisis </a:t>
            </a:r>
            <a:r>
              <a:rPr lang="es-SV" dirty="0"/>
              <a:t>estricto todas las leyes, normas, prácticas y políticas públicas que establecen diferencias de trato basadas en el sexo, o que puedan tener un impacto discriminatorio en las mujeres en su </a:t>
            </a:r>
            <a:r>
              <a:rPr lang="es-SV" dirty="0" smtClean="0"/>
              <a:t>aplicación;</a:t>
            </a:r>
          </a:p>
          <a:p>
            <a:pPr marL="0" indent="0" algn="just">
              <a:buNone/>
            </a:pPr>
            <a:endParaRPr lang="es-SV" dirty="0"/>
          </a:p>
          <a:p>
            <a:pPr marL="0" indent="0" algn="just">
              <a:buNone/>
            </a:pPr>
            <a:r>
              <a:rPr lang="es-SV" dirty="0" smtClean="0"/>
              <a:t>El </a:t>
            </a:r>
            <a:r>
              <a:rPr lang="es-SV" dirty="0"/>
              <a:t>deber de los Estados de considerar en sus políticas adoptadas para avanzar la igualdad de género el particular riesgo a violaciones de derechos humanos que pueden enfrentar las mujeres por factores combinados con su sexo, como su edad, raza, etnia y posición económica, entre otros.</a:t>
            </a:r>
          </a:p>
        </p:txBody>
      </p:sp>
    </p:spTree>
    <p:extLst>
      <p:ext uri="{BB962C8B-B14F-4D97-AF65-F5344CB8AC3E}">
        <p14:creationId xmlns:p14="http://schemas.microsoft.com/office/powerpoint/2010/main" val="4120364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SV" dirty="0" smtClean="0"/>
              <a:t>Decisiones </a:t>
            </a:r>
            <a:r>
              <a:rPr lang="es-SV" dirty="0"/>
              <a:t>de fondo de la CIDH</a:t>
            </a:r>
          </a:p>
        </p:txBody>
      </p:sp>
      <p:sp>
        <p:nvSpPr>
          <p:cNvPr id="3" name="Marcador de contenido 2"/>
          <p:cNvSpPr>
            <a:spLocks noGrp="1"/>
          </p:cNvSpPr>
          <p:nvPr>
            <p:ph idx="1"/>
          </p:nvPr>
        </p:nvSpPr>
        <p:spPr>
          <a:xfrm>
            <a:off x="457200" y="1646236"/>
            <a:ext cx="8229600" cy="4879107"/>
          </a:xfrm>
        </p:spPr>
        <p:txBody>
          <a:bodyPr>
            <a:normAutofit fontScale="92500" lnSpcReduction="20000"/>
          </a:bodyPr>
          <a:lstStyle/>
          <a:p>
            <a:pPr marL="0" indent="0" algn="just">
              <a:buNone/>
            </a:pPr>
            <a:r>
              <a:rPr lang="es-SV" dirty="0"/>
              <a:t>Las decisiones de fondo de la CIDH sobre el tema de violencia contra las mujeres han impulsado un desarrollo jurídico significativo sobre varios temas, como el vínculo estrecho entre la violencia contra las mujeres y la discriminación; el deber de debida diligencia y su alcance; la violencia sexual como tortura; la respuesta de la administración de la justicia y el acceso a instancias judiciales de protección; y la </a:t>
            </a:r>
            <a:r>
              <a:rPr lang="es-SV" dirty="0" smtClean="0"/>
              <a:t>interseccionalidad </a:t>
            </a:r>
            <a:r>
              <a:rPr lang="es-SV" dirty="0"/>
              <a:t>de distintas formas de discriminación, entre otros. </a:t>
            </a:r>
          </a:p>
        </p:txBody>
      </p:sp>
    </p:spTree>
    <p:extLst>
      <p:ext uri="{BB962C8B-B14F-4D97-AF65-F5344CB8AC3E}">
        <p14:creationId xmlns:p14="http://schemas.microsoft.com/office/powerpoint/2010/main" val="2423203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SV" dirty="0"/>
              <a:t>Violencia, discriminación, y el deber de debida diligencia</a:t>
            </a:r>
          </a:p>
        </p:txBody>
      </p:sp>
      <p:sp>
        <p:nvSpPr>
          <p:cNvPr id="3" name="Marcador de contenido 2"/>
          <p:cNvSpPr>
            <a:spLocks noGrp="1"/>
          </p:cNvSpPr>
          <p:nvPr>
            <p:ph idx="1"/>
          </p:nvPr>
        </p:nvSpPr>
        <p:spPr/>
        <p:txBody>
          <a:bodyPr>
            <a:normAutofit fontScale="70000" lnSpcReduction="20000"/>
          </a:bodyPr>
          <a:lstStyle/>
          <a:p>
            <a:r>
              <a:rPr lang="es-SV" dirty="0"/>
              <a:t>Por ejemplo, en su decisión en el caso paradigmático de </a:t>
            </a:r>
            <a:r>
              <a:rPr lang="es-SV" dirty="0" err="1"/>
              <a:t>Maria</a:t>
            </a:r>
            <a:r>
              <a:rPr lang="es-SV" dirty="0"/>
              <a:t> da </a:t>
            </a:r>
            <a:r>
              <a:rPr lang="es-SV" dirty="0" err="1"/>
              <a:t>Penha</a:t>
            </a:r>
            <a:r>
              <a:rPr lang="es-SV" dirty="0"/>
              <a:t> </a:t>
            </a:r>
            <a:r>
              <a:rPr lang="es-SV" dirty="0" err="1"/>
              <a:t>Maia</a:t>
            </a:r>
            <a:r>
              <a:rPr lang="es-SV" dirty="0"/>
              <a:t> </a:t>
            </a:r>
            <a:r>
              <a:rPr lang="es-SV" dirty="0" err="1"/>
              <a:t>Fernandes</a:t>
            </a:r>
            <a:r>
              <a:rPr lang="es-SV" dirty="0"/>
              <a:t>, la Comisión aplicó por primera vez la Convención de Belém do Pará, para sostener que el Estado había fallado en actuar con la debida diligencia requerida para prevenir, sancionar y erradicar la violencia doméstica, por no haber condenado ni sancionado al agresor objeto del caso por diecisiete años14.  En este caso, los peticionarios sostuvieron ante la CIDH que el Estado de Brasil había fallado por más de quince años en adoptar medidas efectivas y necesarias para procesar y sancionar a un agresor de violencia doméstica, pese a las denuncias efectuadas por la víctima.    </a:t>
            </a:r>
            <a:r>
              <a:rPr lang="es-SV" dirty="0" err="1"/>
              <a:t>Maria</a:t>
            </a:r>
            <a:r>
              <a:rPr lang="es-SV" dirty="0"/>
              <a:t> da </a:t>
            </a:r>
            <a:r>
              <a:rPr lang="es-SV" dirty="0" err="1"/>
              <a:t>Penha</a:t>
            </a:r>
            <a:r>
              <a:rPr lang="es-SV" dirty="0"/>
              <a:t> padece de paraplejía irreversible y otras dolencias desde el año 1983 como resultado de las agresiones continuas de su entonces esposo.  </a:t>
            </a:r>
          </a:p>
        </p:txBody>
      </p:sp>
    </p:spTree>
    <p:extLst>
      <p:ext uri="{BB962C8B-B14F-4D97-AF65-F5344CB8AC3E}">
        <p14:creationId xmlns:p14="http://schemas.microsoft.com/office/powerpoint/2010/main" val="2674404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SV" b="1" dirty="0" smtClean="0"/>
              <a:t>Un tratado marco que impacta en la normativa penal…</a:t>
            </a:r>
            <a:endParaRPr lang="es-SV" b="1" dirty="0"/>
          </a:p>
        </p:txBody>
      </p:sp>
      <p:sp>
        <p:nvSpPr>
          <p:cNvPr id="3" name="Marcador de contenido 2"/>
          <p:cNvSpPr>
            <a:spLocks noGrp="1"/>
          </p:cNvSpPr>
          <p:nvPr>
            <p:ph idx="1"/>
          </p:nvPr>
        </p:nvSpPr>
        <p:spPr/>
        <p:txBody>
          <a:bodyPr>
            <a:normAutofit fontScale="77500" lnSpcReduction="20000"/>
          </a:bodyPr>
          <a:lstStyle/>
          <a:p>
            <a:pPr marL="0" indent="0" algn="just">
              <a:buNone/>
            </a:pPr>
            <a:r>
              <a:rPr lang="es-ES" dirty="0"/>
              <a:t>La OEA </a:t>
            </a:r>
            <a:r>
              <a:rPr lang="es-ES" dirty="0" smtClean="0"/>
              <a:t>a través de la CIM OEA introduce en la región hace 21 </a:t>
            </a:r>
            <a:r>
              <a:rPr lang="es-ES" dirty="0"/>
              <a:t>años un instrumento jurídico fundamental para </a:t>
            </a:r>
            <a:r>
              <a:rPr lang="es-ES" dirty="0" smtClean="0"/>
              <a:t>la </a:t>
            </a:r>
            <a:r>
              <a:rPr lang="es-ES" dirty="0" err="1" smtClean="0"/>
              <a:t>implementacion</a:t>
            </a:r>
            <a:r>
              <a:rPr lang="es-ES" dirty="0" smtClean="0"/>
              <a:t> </a:t>
            </a:r>
            <a:r>
              <a:rPr lang="es-ES" dirty="0"/>
              <a:t>de </a:t>
            </a:r>
            <a:r>
              <a:rPr lang="es-ES" dirty="0" smtClean="0"/>
              <a:t>los derechos de las </a:t>
            </a:r>
            <a:r>
              <a:rPr lang="es-ES" dirty="0"/>
              <a:t>mujeres: la Convención Interamericana para prevenir, sancionar y erradicar la violencia contra la mujer. La </a:t>
            </a:r>
            <a:r>
              <a:rPr lang="es-ES" u="sng" dirty="0"/>
              <a:t>Convención de BELEM DO PARA</a:t>
            </a:r>
            <a:r>
              <a:rPr lang="es-ES" dirty="0"/>
              <a:t>, que estableció por primera vez el </a:t>
            </a:r>
            <a:r>
              <a:rPr lang="es-ES" b="1" dirty="0">
                <a:solidFill>
                  <a:schemeClr val="tx2">
                    <a:lumMod val="75000"/>
                  </a:schemeClr>
                </a:solidFill>
              </a:rPr>
              <a:t>derecho de las mujeres a una vida libre de violencia y concretó el compromiso político de los </a:t>
            </a:r>
            <a:r>
              <a:rPr lang="es-ES" b="1" dirty="0" smtClean="0">
                <a:solidFill>
                  <a:schemeClr val="tx2">
                    <a:lumMod val="75000"/>
                  </a:schemeClr>
                </a:solidFill>
              </a:rPr>
              <a:t>Estados </a:t>
            </a:r>
            <a:r>
              <a:rPr lang="es-ES" b="1" dirty="0">
                <a:solidFill>
                  <a:schemeClr val="tx2">
                    <a:lumMod val="75000"/>
                  </a:schemeClr>
                </a:solidFill>
              </a:rPr>
              <a:t>de la región para luchar  contra la violencia en todas sus formas: </a:t>
            </a:r>
            <a:r>
              <a:rPr lang="es-ES" dirty="0"/>
              <a:t>la física, la psicológica, la sexual, y en todos los ámbitos, </a:t>
            </a:r>
            <a:r>
              <a:rPr lang="es-ES" dirty="0">
                <a:solidFill>
                  <a:schemeClr val="tx2">
                    <a:lumMod val="75000"/>
                  </a:schemeClr>
                </a:solidFill>
              </a:rPr>
              <a:t>tanto públicos como privados</a:t>
            </a:r>
            <a:r>
              <a:rPr lang="es-ES" dirty="0"/>
              <a:t> y también contra </a:t>
            </a:r>
            <a:r>
              <a:rPr lang="es-ES" b="1" dirty="0">
                <a:solidFill>
                  <a:schemeClr val="tx2">
                    <a:lumMod val="75000"/>
                  </a:schemeClr>
                </a:solidFill>
              </a:rPr>
              <a:t>la perpetrada por el Estado. </a:t>
            </a:r>
            <a:endParaRPr lang="es-SV" b="1" dirty="0">
              <a:solidFill>
                <a:schemeClr val="tx2">
                  <a:lumMod val="75000"/>
                </a:schemeClr>
              </a:solidFill>
            </a:endParaRPr>
          </a:p>
          <a:p>
            <a:endParaRPr lang="es-SV" b="1" dirty="0">
              <a:solidFill>
                <a:schemeClr val="tx2">
                  <a:lumMod val="75000"/>
                </a:schemeClr>
              </a:solidFill>
            </a:endParaRPr>
          </a:p>
        </p:txBody>
      </p:sp>
    </p:spTree>
    <p:extLst>
      <p:ext uri="{BB962C8B-B14F-4D97-AF65-F5344CB8AC3E}">
        <p14:creationId xmlns:p14="http://schemas.microsoft.com/office/powerpoint/2010/main" val="1944439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53536"/>
            <a:ext cx="8229600" cy="727192"/>
          </a:xfrm>
        </p:spPr>
        <p:txBody>
          <a:bodyPr>
            <a:normAutofit fontScale="90000"/>
          </a:bodyPr>
          <a:lstStyle/>
          <a:p>
            <a:pPr algn="l"/>
            <a:r>
              <a:rPr lang="es-SV" dirty="0" smtClean="0"/>
              <a:t>	LA CIDH….</a:t>
            </a:r>
            <a:endParaRPr lang="es-SV" dirty="0"/>
          </a:p>
        </p:txBody>
      </p:sp>
      <p:sp>
        <p:nvSpPr>
          <p:cNvPr id="3" name="Marcador de contenido 2"/>
          <p:cNvSpPr>
            <a:spLocks noGrp="1"/>
          </p:cNvSpPr>
          <p:nvPr>
            <p:ph idx="1"/>
          </p:nvPr>
        </p:nvSpPr>
        <p:spPr>
          <a:xfrm>
            <a:off x="457200" y="1124744"/>
            <a:ext cx="8229600" cy="5047773"/>
          </a:xfrm>
        </p:spPr>
        <p:txBody>
          <a:bodyPr>
            <a:noAutofit/>
          </a:bodyPr>
          <a:lstStyle/>
          <a:p>
            <a:pPr marL="0" indent="0" algn="just">
              <a:buNone/>
            </a:pPr>
            <a:r>
              <a:rPr lang="es-SV" sz="2400" dirty="0"/>
              <a:t>La CIDH en su decisión de fondo encontró que el caso individual de </a:t>
            </a:r>
            <a:r>
              <a:rPr lang="es-SV" sz="2400" dirty="0" smtClean="0"/>
              <a:t>la </a:t>
            </a:r>
            <a:r>
              <a:rPr lang="es-SV" sz="2400" dirty="0" err="1" smtClean="0"/>
              <a:t>Sra.Maria</a:t>
            </a:r>
            <a:r>
              <a:rPr lang="es-SV" sz="2400" dirty="0" smtClean="0"/>
              <a:t> </a:t>
            </a:r>
            <a:r>
              <a:rPr lang="es-SV" sz="2400" dirty="0"/>
              <a:t>da </a:t>
            </a:r>
            <a:r>
              <a:rPr lang="es-SV" sz="2400" dirty="0" err="1"/>
              <a:t>Penha</a:t>
            </a:r>
            <a:r>
              <a:rPr lang="es-SV" sz="2400" dirty="0"/>
              <a:t> se enmarcaba en un patrón general de tolerancia del Estado y de ineficiencia judicial ante casos de violencia </a:t>
            </a:r>
            <a:r>
              <a:rPr lang="es-SV" sz="2400" dirty="0" smtClean="0"/>
              <a:t>doméstica.</a:t>
            </a:r>
            <a:r>
              <a:rPr lang="es-SV" sz="2400" dirty="0"/>
              <a:t> </a:t>
            </a:r>
            <a:endParaRPr lang="es-SV" sz="2400" dirty="0" smtClean="0"/>
          </a:p>
          <a:p>
            <a:pPr marL="0" indent="0" algn="just">
              <a:buNone/>
            </a:pPr>
            <a:r>
              <a:rPr lang="es-SV" sz="2400" dirty="0" smtClean="0"/>
              <a:t>La </a:t>
            </a:r>
            <a:r>
              <a:rPr lang="es-SV" sz="2400" dirty="0"/>
              <a:t>Comisión fue enfática en declarar que la obligación del Estado de actuar con debida diligencia va más allá de la obligación de procesar y condenar a los responsables, y también incluye la obligación de "prevenir estas prácticas </a:t>
            </a:r>
            <a:r>
              <a:rPr lang="es-SV" sz="2400" dirty="0" smtClean="0"/>
              <a:t>degradantes”.</a:t>
            </a:r>
            <a:r>
              <a:rPr lang="es-SV" sz="2400" dirty="0"/>
              <a:t> </a:t>
            </a:r>
            <a:endParaRPr lang="es-SV" sz="2400" dirty="0" smtClean="0"/>
          </a:p>
          <a:p>
            <a:pPr marL="0" indent="0" algn="just">
              <a:buNone/>
            </a:pPr>
            <a:r>
              <a:rPr lang="es-SV" sz="2400" dirty="0" smtClean="0"/>
              <a:t>La </a:t>
            </a:r>
            <a:r>
              <a:rPr lang="es-SV" sz="2400" dirty="0"/>
              <a:t>Comisión asimismo encontró violaciones a los artículos 8(1) y 25 de la Convención Americana al considerar que más de diecisiete años habían transcurrido desde que se inició la investigación, y el proceso en contra del acusado continuaba abierto sin sentencia </a:t>
            </a:r>
            <a:r>
              <a:rPr lang="es-SV" sz="2400" dirty="0" smtClean="0"/>
              <a:t>definitiva.</a:t>
            </a:r>
            <a:endParaRPr lang="es-SV" sz="2400" dirty="0"/>
          </a:p>
        </p:txBody>
      </p:sp>
    </p:spTree>
    <p:extLst>
      <p:ext uri="{BB962C8B-B14F-4D97-AF65-F5344CB8AC3E}">
        <p14:creationId xmlns:p14="http://schemas.microsoft.com/office/powerpoint/2010/main" val="1057286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SV" dirty="0" smtClean="0"/>
              <a:t>LA CIDH…</a:t>
            </a:r>
            <a:endParaRPr lang="es-SV" dirty="0"/>
          </a:p>
        </p:txBody>
      </p:sp>
      <p:sp>
        <p:nvSpPr>
          <p:cNvPr id="3" name="Marcador de contenido 2"/>
          <p:cNvSpPr>
            <a:spLocks noGrp="1"/>
          </p:cNvSpPr>
          <p:nvPr>
            <p:ph idx="1"/>
          </p:nvPr>
        </p:nvSpPr>
        <p:spPr/>
        <p:txBody>
          <a:bodyPr>
            <a:normAutofit fontScale="85000" lnSpcReduction="10000"/>
          </a:bodyPr>
          <a:lstStyle/>
          <a:p>
            <a:pPr marL="0" indent="0" algn="just">
              <a:buNone/>
            </a:pPr>
            <a:r>
              <a:rPr lang="es-SV" dirty="0" smtClean="0"/>
              <a:t>La </a:t>
            </a:r>
            <a:r>
              <a:rPr lang="es-SV" dirty="0"/>
              <a:t>Comisión estableció que la inefectividad judicial general crea un ambiente que facilita la violencia doméstica, al no existir evidencias socialmente percibidas de la voluntad y efectividad del Estado como representante de la sociedad, </a:t>
            </a:r>
            <a:r>
              <a:rPr lang="es-SV" b="1" dirty="0">
                <a:solidFill>
                  <a:schemeClr val="tx2">
                    <a:lumMod val="75000"/>
                  </a:schemeClr>
                </a:solidFill>
              </a:rPr>
              <a:t>para sancionar </a:t>
            </a:r>
            <a:r>
              <a:rPr lang="es-SV" b="1" dirty="0" smtClean="0">
                <a:solidFill>
                  <a:schemeClr val="tx2">
                    <a:lumMod val="75000"/>
                  </a:schemeClr>
                </a:solidFill>
              </a:rPr>
              <a:t>desde la legislación penal esos actos.</a:t>
            </a:r>
            <a:r>
              <a:rPr lang="es-SV" dirty="0"/>
              <a:t> </a:t>
            </a:r>
            <a:endParaRPr lang="es-SV" dirty="0" smtClean="0"/>
          </a:p>
          <a:p>
            <a:pPr marL="0" indent="0" algn="just">
              <a:buNone/>
            </a:pPr>
            <a:r>
              <a:rPr lang="es-SV" dirty="0" smtClean="0"/>
              <a:t>La </a:t>
            </a:r>
            <a:r>
              <a:rPr lang="es-SV" dirty="0"/>
              <a:t>Comisión en su informe emitió una serie de recomendaciones concretas orientadas al Estado para abordar las necesidades individuales de la víctima y el patrón general de </a:t>
            </a:r>
            <a:r>
              <a:rPr lang="es-SV" dirty="0" smtClean="0"/>
              <a:t>tolerancia.</a:t>
            </a:r>
            <a:endParaRPr lang="es-SV" dirty="0"/>
          </a:p>
        </p:txBody>
      </p:sp>
    </p:spTree>
    <p:extLst>
      <p:ext uri="{BB962C8B-B14F-4D97-AF65-F5344CB8AC3E}">
        <p14:creationId xmlns:p14="http://schemas.microsoft.com/office/powerpoint/2010/main" val="260482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SV" dirty="0" smtClean="0"/>
              <a:t>Estandares…</a:t>
            </a:r>
            <a:endParaRPr lang="es-SV" dirty="0"/>
          </a:p>
        </p:txBody>
      </p:sp>
      <p:sp>
        <p:nvSpPr>
          <p:cNvPr id="3" name="Marcador de contenido 2"/>
          <p:cNvSpPr>
            <a:spLocks noGrp="1"/>
          </p:cNvSpPr>
          <p:nvPr>
            <p:ph idx="1"/>
          </p:nvPr>
        </p:nvSpPr>
        <p:spPr>
          <a:xfrm>
            <a:off x="457200" y="1556792"/>
            <a:ext cx="8229600" cy="4615725"/>
          </a:xfrm>
        </p:spPr>
        <p:txBody>
          <a:bodyPr>
            <a:normAutofit fontScale="85000" lnSpcReduction="20000"/>
          </a:bodyPr>
          <a:lstStyle/>
          <a:p>
            <a:pPr marL="0" indent="0" algn="just">
              <a:buNone/>
            </a:pPr>
            <a:r>
              <a:rPr lang="es-SV" dirty="0" smtClean="0"/>
              <a:t>La Violencia </a:t>
            </a:r>
            <a:r>
              <a:rPr lang="es-SV" dirty="0"/>
              <a:t>sexual y acceso a la justicia </a:t>
            </a:r>
            <a:r>
              <a:rPr lang="es-SV" dirty="0" smtClean="0"/>
              <a:t>. </a:t>
            </a:r>
          </a:p>
          <a:p>
            <a:pPr marL="0" indent="0" algn="just">
              <a:buNone/>
            </a:pPr>
            <a:r>
              <a:rPr lang="es-SV" dirty="0" smtClean="0"/>
              <a:t>En </a:t>
            </a:r>
            <a:r>
              <a:rPr lang="es-SV" dirty="0"/>
              <a:t>las decisiones sobre los casos de Raquel Martín de </a:t>
            </a:r>
            <a:r>
              <a:rPr lang="es-SV" dirty="0" smtClean="0"/>
              <a:t>Mejía </a:t>
            </a:r>
            <a:r>
              <a:rPr lang="es-SV" dirty="0"/>
              <a:t>y de Ana, Beatriz y Celia González </a:t>
            </a:r>
            <a:r>
              <a:rPr lang="es-SV" dirty="0" smtClean="0"/>
              <a:t>Pérez, </a:t>
            </a:r>
            <a:r>
              <a:rPr lang="es-SV" dirty="0"/>
              <a:t>la CIDH por primera vez abordó el concepto de violencia sexual como tortura y el acceso a la justicia para las víctimas, en el contexto del sistema de casos individuales. </a:t>
            </a:r>
            <a:r>
              <a:rPr lang="es-SV" dirty="0" smtClean="0"/>
              <a:t> </a:t>
            </a:r>
            <a:r>
              <a:rPr lang="es-SV" dirty="0"/>
              <a:t>En el caso particular de Raquel Martín de Mejía, la Comisión encontró al Estado peruano responsable por violaciones al derecho a la integridad personal bajo el artículo 5 de la Convención Americana y la Convención Interamericana para Prevenir y Sancionar la </a:t>
            </a:r>
            <a:r>
              <a:rPr lang="es-SV" dirty="0" smtClean="0"/>
              <a:t>Tortura.</a:t>
            </a:r>
            <a:endParaRPr lang="es-SV" dirty="0"/>
          </a:p>
        </p:txBody>
      </p:sp>
    </p:spTree>
    <p:extLst>
      <p:ext uri="{BB962C8B-B14F-4D97-AF65-F5344CB8AC3E}">
        <p14:creationId xmlns:p14="http://schemas.microsoft.com/office/powerpoint/2010/main" val="25722614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53536"/>
            <a:ext cx="8229600" cy="871208"/>
          </a:xfrm>
        </p:spPr>
        <p:txBody>
          <a:bodyPr/>
          <a:lstStyle/>
          <a:p>
            <a:pPr algn="l"/>
            <a:r>
              <a:rPr lang="es-SV" b="1" dirty="0" smtClean="0"/>
              <a:t>La Interseccionalidad….</a:t>
            </a:r>
            <a:endParaRPr lang="es-SV" b="1" dirty="0"/>
          </a:p>
        </p:txBody>
      </p:sp>
      <p:sp>
        <p:nvSpPr>
          <p:cNvPr id="3" name="Marcador de contenido 2"/>
          <p:cNvSpPr>
            <a:spLocks noGrp="1"/>
          </p:cNvSpPr>
          <p:nvPr>
            <p:ph idx="1"/>
          </p:nvPr>
        </p:nvSpPr>
        <p:spPr>
          <a:xfrm>
            <a:off x="457200" y="1646236"/>
            <a:ext cx="8229600" cy="4951115"/>
          </a:xfrm>
        </p:spPr>
        <p:txBody>
          <a:bodyPr>
            <a:normAutofit fontScale="70000" lnSpcReduction="20000"/>
          </a:bodyPr>
          <a:lstStyle/>
          <a:p>
            <a:pPr marL="0" indent="0" algn="just">
              <a:buNone/>
            </a:pPr>
            <a:r>
              <a:rPr lang="es-SV" sz="3400" dirty="0"/>
              <a:t>La CIDH asimismo ha comenzado a destacar en sus </a:t>
            </a:r>
            <a:r>
              <a:rPr lang="es-SV" sz="3400" dirty="0" smtClean="0"/>
              <a:t>estándares </a:t>
            </a:r>
            <a:r>
              <a:rPr lang="es-SV" sz="3400" dirty="0" err="1" smtClean="0"/>
              <a:t>juridicos</a:t>
            </a:r>
            <a:r>
              <a:rPr lang="es-SV" sz="3400" dirty="0" smtClean="0"/>
              <a:t> </a:t>
            </a:r>
            <a:r>
              <a:rPr lang="es-SV" sz="3400" dirty="0"/>
              <a:t>el deber de los Estados de tomar en consideración la intersección de distintas formas de discriminación que puede sufrir una mujer por diversos factores combinados con su sexo, como su edad, raza, etnia y posición económica, entre otros. Este principio ha sido establecido en el artículo 9 de la Convención de Belém do Pará, dado que la discriminación y la violencia no siempre afectan en igual medida a todas las mujeres; hay mujeres que están expuestas al menoscabo de sus derechos en base a más de un factor de riesgo. </a:t>
            </a:r>
            <a:r>
              <a:rPr lang="es-SV" sz="3400" dirty="0" smtClean="0"/>
              <a:t>Algunos </a:t>
            </a:r>
            <a:r>
              <a:rPr lang="es-SV" sz="3400" dirty="0"/>
              <a:t>ejemplos destacados por la CIDH son la situación preocupante de las niñas y las mujeres </a:t>
            </a:r>
            <a:r>
              <a:rPr lang="es-SV" sz="3400" dirty="0" smtClean="0"/>
              <a:t>de las zonas rurales y pueblos </a:t>
            </a:r>
            <a:r>
              <a:rPr lang="es-SV" sz="3400" dirty="0" err="1" smtClean="0"/>
              <a:t>originaris</a:t>
            </a:r>
            <a:r>
              <a:rPr lang="es-SV" sz="3400" dirty="0" smtClean="0"/>
              <a:t> en </a:t>
            </a:r>
            <a:r>
              <a:rPr lang="es-SV" sz="3400" dirty="0"/>
              <a:t>la garantía y el ejercicio de sus derechos</a:t>
            </a:r>
            <a:r>
              <a:rPr lang="es-SV" dirty="0"/>
              <a:t>.  </a:t>
            </a:r>
          </a:p>
        </p:txBody>
      </p:sp>
    </p:spTree>
    <p:extLst>
      <p:ext uri="{BB962C8B-B14F-4D97-AF65-F5344CB8AC3E}">
        <p14:creationId xmlns:p14="http://schemas.microsoft.com/office/powerpoint/2010/main" val="37243020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SV" dirty="0" smtClean="0"/>
              <a:t>La CIDH…</a:t>
            </a:r>
            <a:endParaRPr lang="es-SV" dirty="0"/>
          </a:p>
        </p:txBody>
      </p:sp>
      <p:sp>
        <p:nvSpPr>
          <p:cNvPr id="3" name="Marcador de contenido 2"/>
          <p:cNvSpPr>
            <a:spLocks noGrp="1"/>
          </p:cNvSpPr>
          <p:nvPr>
            <p:ph idx="1"/>
          </p:nvPr>
        </p:nvSpPr>
        <p:spPr>
          <a:xfrm>
            <a:off x="457200" y="1646236"/>
            <a:ext cx="8229600" cy="4879107"/>
          </a:xfrm>
        </p:spPr>
        <p:txBody>
          <a:bodyPr>
            <a:normAutofit fontScale="92500" lnSpcReduction="20000"/>
          </a:bodyPr>
          <a:lstStyle/>
          <a:p>
            <a:pPr marL="0" indent="0" algn="just">
              <a:buNone/>
            </a:pPr>
            <a:r>
              <a:rPr lang="es-SV" dirty="0"/>
              <a:t> El 4 de noviembre de 2007, la Comisión Interamericana presentó una demanda ante la Corte Interamericana alegando que el Estado de México había incurrido en responsabilidad internacional por irregularidades y retrasos en la investigación de las desapariciones y la posterior muerte de Laura Berenice Ramos Monárrez (de 17 años de edad), Claudia Ivette González (de 20 años de edad), y Esmeralda Herrera Monreal (de 15 años de edad), en Ciudad Juárez, en Chihuahua, México.</a:t>
            </a:r>
          </a:p>
        </p:txBody>
      </p:sp>
    </p:spTree>
    <p:extLst>
      <p:ext uri="{BB962C8B-B14F-4D97-AF65-F5344CB8AC3E}">
        <p14:creationId xmlns:p14="http://schemas.microsoft.com/office/powerpoint/2010/main" val="1699292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53536"/>
            <a:ext cx="8229600" cy="727192"/>
          </a:xfrm>
        </p:spPr>
        <p:txBody>
          <a:bodyPr>
            <a:normAutofit fontScale="90000"/>
          </a:bodyPr>
          <a:lstStyle/>
          <a:p>
            <a:r>
              <a:rPr lang="es-SV" dirty="0" smtClean="0"/>
              <a:t>CASO CAMPO AGODONERO…</a:t>
            </a:r>
            <a:endParaRPr lang="es-SV" dirty="0"/>
          </a:p>
        </p:txBody>
      </p:sp>
      <p:sp>
        <p:nvSpPr>
          <p:cNvPr id="3" name="Marcador de contenido 2"/>
          <p:cNvSpPr>
            <a:spLocks noGrp="1"/>
          </p:cNvSpPr>
          <p:nvPr>
            <p:ph idx="1"/>
          </p:nvPr>
        </p:nvSpPr>
        <p:spPr>
          <a:xfrm>
            <a:off x="457200" y="1124744"/>
            <a:ext cx="8229600" cy="5400599"/>
          </a:xfrm>
        </p:spPr>
        <p:txBody>
          <a:bodyPr>
            <a:normAutofit fontScale="92500" lnSpcReduction="20000"/>
          </a:bodyPr>
          <a:lstStyle/>
          <a:p>
            <a:pPr marL="0" indent="0" algn="just">
              <a:buNone/>
            </a:pPr>
            <a:r>
              <a:rPr lang="es-SV" dirty="0"/>
              <a:t>En esencia, la Comisión y las organizaciones </a:t>
            </a:r>
            <a:r>
              <a:rPr lang="es-SV" dirty="0" smtClean="0"/>
              <a:t>peticionarias </a:t>
            </a:r>
            <a:r>
              <a:rPr lang="es-SV" dirty="0"/>
              <a:t>argumentaron durante el litigio ante la Corte, que en </a:t>
            </a:r>
            <a:r>
              <a:rPr lang="es-SV" dirty="0" smtClean="0"/>
              <a:t>el año </a:t>
            </a:r>
            <a:r>
              <a:rPr lang="es-SV" dirty="0"/>
              <a:t>2001, las tres mujeres habían sido reportadas por sus familiares como desaparecidas, y que sus cuerpos fueron encontrados semanas después en un campo algodonero en Ciudad Juárez con signos de violencia sexual y otras formas de abuso </a:t>
            </a:r>
            <a:r>
              <a:rPr lang="es-SV" dirty="0" smtClean="0"/>
              <a:t>físico.</a:t>
            </a:r>
            <a:r>
              <a:rPr lang="es-SV" dirty="0"/>
              <a:t> </a:t>
            </a:r>
            <a:endParaRPr lang="es-SV" dirty="0" smtClean="0"/>
          </a:p>
          <a:p>
            <a:pPr marL="0" indent="0" algn="just">
              <a:buNone/>
            </a:pPr>
            <a:r>
              <a:rPr lang="es-SV" dirty="0" smtClean="0"/>
              <a:t>Sostuvieron </a:t>
            </a:r>
            <a:r>
              <a:rPr lang="es-SV" dirty="0"/>
              <a:t>– entre otras </a:t>
            </a:r>
            <a:r>
              <a:rPr lang="es-SV" dirty="0" smtClean="0"/>
              <a:t>alegaciones</a:t>
            </a:r>
            <a:r>
              <a:rPr lang="es-SV" dirty="0"/>
              <a:t> </a:t>
            </a:r>
            <a:r>
              <a:rPr lang="es-SV" dirty="0" smtClean="0"/>
              <a:t>: que </a:t>
            </a:r>
            <a:r>
              <a:rPr lang="es-SV" dirty="0"/>
              <a:t>las autoridades habían fallado en su deber de actuar con la debida diligencia requerida para investigar de forma pronta y exhaustiva la desaparición y muerte de las tres </a:t>
            </a:r>
            <a:r>
              <a:rPr lang="es-SV" dirty="0" smtClean="0"/>
              <a:t>víctimas</a:t>
            </a:r>
            <a:r>
              <a:rPr lang="es-SV" dirty="0"/>
              <a:t>.</a:t>
            </a:r>
          </a:p>
        </p:txBody>
      </p:sp>
    </p:spTree>
    <p:extLst>
      <p:ext uri="{BB962C8B-B14F-4D97-AF65-F5344CB8AC3E}">
        <p14:creationId xmlns:p14="http://schemas.microsoft.com/office/powerpoint/2010/main" val="3541348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53536"/>
            <a:ext cx="8229600" cy="727192"/>
          </a:xfrm>
        </p:spPr>
        <p:txBody>
          <a:bodyPr>
            <a:normAutofit fontScale="90000"/>
          </a:bodyPr>
          <a:lstStyle/>
          <a:p>
            <a:pPr algn="l"/>
            <a:r>
              <a:rPr lang="es-SV" dirty="0" smtClean="0"/>
              <a:t>LA CIDH…</a:t>
            </a:r>
            <a:endParaRPr lang="es-SV" dirty="0"/>
          </a:p>
        </p:txBody>
      </p:sp>
      <p:sp>
        <p:nvSpPr>
          <p:cNvPr id="3" name="Marcador de contenido 2"/>
          <p:cNvSpPr>
            <a:spLocks noGrp="1"/>
          </p:cNvSpPr>
          <p:nvPr>
            <p:ph idx="1"/>
          </p:nvPr>
        </p:nvSpPr>
        <p:spPr>
          <a:xfrm>
            <a:off x="457200" y="980728"/>
            <a:ext cx="8215086" cy="5760640"/>
          </a:xfrm>
        </p:spPr>
        <p:txBody>
          <a:bodyPr>
            <a:normAutofit fontScale="85000" lnSpcReduction="20000"/>
          </a:bodyPr>
          <a:lstStyle/>
          <a:p>
            <a:pPr marL="0" indent="0" algn="just">
              <a:buNone/>
            </a:pPr>
            <a:r>
              <a:rPr lang="es-SV" dirty="0" smtClean="0"/>
              <a:t>La falta de la </a:t>
            </a:r>
            <a:r>
              <a:rPr lang="es-SV" b="1" dirty="0" smtClean="0">
                <a:solidFill>
                  <a:schemeClr val="tx2">
                    <a:lumMod val="75000"/>
                  </a:schemeClr>
                </a:solidFill>
              </a:rPr>
              <a:t>DEBIDA DILIGENCIA </a:t>
            </a:r>
            <a:r>
              <a:rPr lang="es-SV" dirty="0" smtClean="0"/>
              <a:t>tiene como base patrones </a:t>
            </a:r>
            <a:r>
              <a:rPr lang="es-SV" dirty="0"/>
              <a:t>socioculturales discriminatorios que usualmente son aplicados en perjuicio de las mujeres, lo cual había resultado en la impunidad de estos </a:t>
            </a:r>
            <a:r>
              <a:rPr lang="es-SV" dirty="0" smtClean="0"/>
              <a:t>casos.</a:t>
            </a:r>
            <a:r>
              <a:rPr lang="es-SV" dirty="0"/>
              <a:t> </a:t>
            </a:r>
            <a:endParaRPr lang="es-SV" dirty="0" smtClean="0"/>
          </a:p>
          <a:p>
            <a:pPr marL="0" indent="0" algn="just">
              <a:buNone/>
            </a:pPr>
            <a:r>
              <a:rPr lang="es-SV" dirty="0" smtClean="0"/>
              <a:t>Las </a:t>
            </a:r>
            <a:r>
              <a:rPr lang="es-SV" dirty="0"/>
              <a:t>partes argumentaron que los funcionarios públicos encargados no consideraron que la búsqueda de las víctimas y la investigación sobre su muerte como una prioridad debido a formas de discriminación contra las mujeres y estereotipos sobre su comportamiento y estilo de </a:t>
            </a:r>
            <a:r>
              <a:rPr lang="es-SV" dirty="0" smtClean="0"/>
              <a:t>vida. </a:t>
            </a:r>
            <a:r>
              <a:rPr lang="es-SV" dirty="0"/>
              <a:t>El 16 de noviembre de </a:t>
            </a:r>
            <a:r>
              <a:rPr lang="es-SV" dirty="0" smtClean="0"/>
              <a:t>2009, </a:t>
            </a:r>
            <a:r>
              <a:rPr lang="es-SV" dirty="0"/>
              <a:t>la Corte Interamericana encontró al </a:t>
            </a:r>
            <a:r>
              <a:rPr lang="es-SV" dirty="0" smtClean="0"/>
              <a:t>Estado de </a:t>
            </a:r>
            <a:r>
              <a:rPr lang="es-SV" dirty="0" err="1" smtClean="0"/>
              <a:t>Mexico</a:t>
            </a:r>
            <a:r>
              <a:rPr lang="es-SV" dirty="0" smtClean="0"/>
              <a:t> </a:t>
            </a:r>
            <a:r>
              <a:rPr lang="es-SV" dirty="0"/>
              <a:t>responsable por varias violaciones a la Convención Americana y la Convención de Belém do Pará, en perjuicio de las tres víctimas y sus </a:t>
            </a:r>
            <a:r>
              <a:rPr lang="es-SV" dirty="0" smtClean="0"/>
              <a:t>familiares.</a:t>
            </a:r>
            <a:endParaRPr lang="es-SV" dirty="0"/>
          </a:p>
        </p:txBody>
      </p:sp>
    </p:spTree>
    <p:extLst>
      <p:ext uri="{BB962C8B-B14F-4D97-AF65-F5344CB8AC3E}">
        <p14:creationId xmlns:p14="http://schemas.microsoft.com/office/powerpoint/2010/main" val="18697379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SV" dirty="0" smtClean="0"/>
              <a:t>La CIDH…</a:t>
            </a:r>
            <a:endParaRPr lang="es-SV" dirty="0"/>
          </a:p>
        </p:txBody>
      </p:sp>
      <p:sp>
        <p:nvSpPr>
          <p:cNvPr id="3" name="Marcador de contenido 2"/>
          <p:cNvSpPr>
            <a:spLocks noGrp="1"/>
          </p:cNvSpPr>
          <p:nvPr>
            <p:ph idx="1"/>
          </p:nvPr>
        </p:nvSpPr>
        <p:spPr>
          <a:xfrm>
            <a:off x="457200" y="1396536"/>
            <a:ext cx="8229600" cy="5128808"/>
          </a:xfrm>
        </p:spPr>
        <p:txBody>
          <a:bodyPr>
            <a:normAutofit fontScale="85000" lnSpcReduction="20000"/>
          </a:bodyPr>
          <a:lstStyle/>
          <a:p>
            <a:pPr marL="0" indent="0" algn="just">
              <a:buNone/>
            </a:pPr>
            <a:r>
              <a:rPr lang="es-SV" dirty="0"/>
              <a:t>Concretamente, la Corte encontró violaciones al deber general de garantizar los derechos humanos de las tres víctimas al no actuar con la debida diligencia requerida para proteger sus derechos a la vida, a la integridad personal, su libertad personal y su derecho a vivir libres de violencia, e investigar de forma adecuada y efectiva las desapariciones y </a:t>
            </a:r>
            <a:r>
              <a:rPr lang="es-SV" dirty="0" smtClean="0"/>
              <a:t>homicidios.</a:t>
            </a:r>
          </a:p>
          <a:p>
            <a:pPr marL="0" indent="0" algn="just">
              <a:buNone/>
            </a:pPr>
            <a:r>
              <a:rPr lang="es-SV" dirty="0" smtClean="0"/>
              <a:t>La </a:t>
            </a:r>
            <a:r>
              <a:rPr lang="es-SV" dirty="0"/>
              <a:t>Corte también encontró violaciones a los derechos de las víctimas a vivir libres de discriminación en base a su género; los derechos del </a:t>
            </a:r>
            <a:r>
              <a:rPr lang="es-SV" dirty="0" smtClean="0"/>
              <a:t>niño-niña, </a:t>
            </a:r>
            <a:r>
              <a:rPr lang="es-SV" dirty="0"/>
              <a:t>de dos de las víctimas; así como la violación al derecho a la integridad personal, y el acceso a la justicia de los familiares de las </a:t>
            </a:r>
            <a:r>
              <a:rPr lang="es-SV" dirty="0" smtClean="0"/>
              <a:t>víctimas.</a:t>
            </a:r>
            <a:endParaRPr lang="es-SV" dirty="0"/>
          </a:p>
        </p:txBody>
      </p:sp>
    </p:spTree>
    <p:extLst>
      <p:ext uri="{BB962C8B-B14F-4D97-AF65-F5344CB8AC3E}">
        <p14:creationId xmlns:p14="http://schemas.microsoft.com/office/powerpoint/2010/main" val="3907623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SV" b="1" dirty="0" smtClean="0"/>
              <a:t>Su impacto…</a:t>
            </a:r>
            <a:endParaRPr lang="es-SV" b="1" dirty="0"/>
          </a:p>
        </p:txBody>
      </p:sp>
      <p:sp>
        <p:nvSpPr>
          <p:cNvPr id="3" name="Marcador de contenido 2"/>
          <p:cNvSpPr>
            <a:spLocks noGrp="1"/>
          </p:cNvSpPr>
          <p:nvPr>
            <p:ph idx="1"/>
          </p:nvPr>
        </p:nvSpPr>
        <p:spPr/>
        <p:txBody>
          <a:bodyPr/>
          <a:lstStyle/>
          <a:p>
            <a:pPr marL="0" indent="0" algn="just">
              <a:buNone/>
            </a:pPr>
            <a:r>
              <a:rPr lang="es-SV" dirty="0" smtClean="0"/>
              <a:t>En tal sentidos estos fallos judiciales de la CIDH, han modificado sustancialmente la visión tradicional de la Legislación Penal, y nos colocan en la segunda fase de </a:t>
            </a:r>
            <a:r>
              <a:rPr lang="es-SV" dirty="0" err="1" smtClean="0"/>
              <a:t>aplicaion</a:t>
            </a:r>
            <a:r>
              <a:rPr lang="es-SV" dirty="0" smtClean="0"/>
              <a:t> de los derechos humanos de las mujeres, que son las leyes de segunda generación que aportan nuevos paradigmas a la legislación penal.  </a:t>
            </a:r>
            <a:endParaRPr lang="es-SV" dirty="0"/>
          </a:p>
        </p:txBody>
      </p:sp>
    </p:spTree>
    <p:extLst>
      <p:ext uri="{BB962C8B-B14F-4D97-AF65-F5344CB8AC3E}">
        <p14:creationId xmlns:p14="http://schemas.microsoft.com/office/powerpoint/2010/main" val="11857126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53536"/>
            <a:ext cx="8229600" cy="1231248"/>
          </a:xfrm>
        </p:spPr>
        <p:txBody>
          <a:bodyPr>
            <a:normAutofit/>
          </a:bodyPr>
          <a:lstStyle/>
          <a:p>
            <a:pPr algn="l"/>
            <a:r>
              <a:rPr lang="es-SV" dirty="0" smtClean="0"/>
              <a:t>La CIDH…</a:t>
            </a:r>
            <a:endParaRPr lang="es-SV" dirty="0"/>
          </a:p>
        </p:txBody>
      </p:sp>
      <p:sp>
        <p:nvSpPr>
          <p:cNvPr id="3" name="Marcador de contenido 2"/>
          <p:cNvSpPr>
            <a:spLocks noGrp="1"/>
          </p:cNvSpPr>
          <p:nvPr>
            <p:ph idx="1"/>
          </p:nvPr>
        </p:nvSpPr>
        <p:spPr/>
        <p:txBody>
          <a:bodyPr>
            <a:normAutofit/>
          </a:bodyPr>
          <a:lstStyle/>
          <a:p>
            <a:pPr marL="0" indent="0">
              <a:buNone/>
            </a:pPr>
            <a:r>
              <a:rPr lang="es-SV" sz="4000" dirty="0" smtClean="0"/>
              <a:t>MUCHAS GRACIAS…</a:t>
            </a:r>
          </a:p>
          <a:p>
            <a:pPr marL="0" indent="0">
              <a:buNone/>
            </a:pPr>
            <a:endParaRPr lang="es-SV" sz="4000" dirty="0"/>
          </a:p>
          <a:p>
            <a:pPr marL="0" indent="0">
              <a:buNone/>
            </a:pPr>
            <a:r>
              <a:rPr lang="es-SV" sz="4000" dirty="0" smtClean="0"/>
              <a:t>Correo: cechellyb@gmil.com</a:t>
            </a:r>
            <a:endParaRPr lang="es-SV" sz="4000" dirty="0"/>
          </a:p>
        </p:txBody>
      </p:sp>
    </p:spTree>
    <p:extLst>
      <p:ext uri="{BB962C8B-B14F-4D97-AF65-F5344CB8AC3E}">
        <p14:creationId xmlns:p14="http://schemas.microsoft.com/office/powerpoint/2010/main" val="4135436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SV" b="1" dirty="0" smtClean="0">
                <a:solidFill>
                  <a:schemeClr val="tx2">
                    <a:lumMod val="75000"/>
                  </a:schemeClr>
                </a:solidFill>
              </a:rPr>
              <a:t>La Convención </a:t>
            </a:r>
            <a:r>
              <a:rPr lang="es-SV" dirty="0" smtClean="0"/>
              <a:t>….</a:t>
            </a:r>
            <a:endParaRPr lang="es-SV" dirty="0"/>
          </a:p>
        </p:txBody>
      </p:sp>
      <p:sp>
        <p:nvSpPr>
          <p:cNvPr id="3" name="Marcador de contenido 2"/>
          <p:cNvSpPr>
            <a:spLocks noGrp="1"/>
          </p:cNvSpPr>
          <p:nvPr>
            <p:ph idx="1"/>
          </p:nvPr>
        </p:nvSpPr>
        <p:spPr/>
        <p:txBody>
          <a:bodyPr>
            <a:normAutofit lnSpcReduction="10000"/>
          </a:bodyPr>
          <a:lstStyle/>
          <a:p>
            <a:pPr marL="0" indent="0" algn="just">
              <a:buNone/>
            </a:pPr>
            <a:r>
              <a:rPr lang="es-ES" dirty="0" smtClean="0"/>
              <a:t>La Convención proporcionó un fuerte marco jurídico y de acción para ese cambio cultural y legal.</a:t>
            </a:r>
          </a:p>
          <a:p>
            <a:pPr marL="0" indent="0" algn="just">
              <a:buNone/>
            </a:pPr>
            <a:r>
              <a:rPr lang="es-ES" dirty="0" smtClean="0"/>
              <a:t>Generó campañas de esclarecimiento, procesos de sensibilización, procedimientos judiciales y administrativos, capacitaciones de personal judicial, de salud, de seguridad, de investigación del delito, de atención de víctimas.</a:t>
            </a:r>
            <a:endParaRPr lang="es-SV" dirty="0" smtClean="0"/>
          </a:p>
        </p:txBody>
      </p:sp>
    </p:spTree>
    <p:extLst>
      <p:ext uri="{BB962C8B-B14F-4D97-AF65-F5344CB8AC3E}">
        <p14:creationId xmlns:p14="http://schemas.microsoft.com/office/powerpoint/2010/main" val="3332436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SV" dirty="0" smtClean="0"/>
              <a:t>La Convención….</a:t>
            </a:r>
            <a:endParaRPr lang="es-SV" dirty="0"/>
          </a:p>
        </p:txBody>
      </p:sp>
      <p:sp>
        <p:nvSpPr>
          <p:cNvPr id="3" name="Marcador de contenido 2"/>
          <p:cNvSpPr>
            <a:spLocks noGrp="1"/>
          </p:cNvSpPr>
          <p:nvPr>
            <p:ph idx="1"/>
          </p:nvPr>
        </p:nvSpPr>
        <p:spPr/>
        <p:txBody>
          <a:bodyPr>
            <a:normAutofit fontScale="85000" lnSpcReduction="20000"/>
          </a:bodyPr>
          <a:lstStyle/>
          <a:p>
            <a:pPr marL="0" indent="0" algn="just">
              <a:buNone/>
            </a:pPr>
            <a:r>
              <a:rPr lang="es-ES" dirty="0"/>
              <a:t>No obstante l</a:t>
            </a:r>
            <a:r>
              <a:rPr lang="es-ES" dirty="0" smtClean="0"/>
              <a:t>os </a:t>
            </a:r>
            <a:r>
              <a:rPr lang="es-ES" dirty="0"/>
              <a:t>avances significativos, </a:t>
            </a:r>
            <a:r>
              <a:rPr lang="es-ES" dirty="0" smtClean="0"/>
              <a:t> con la aprobación de leyes de segunda generación de derechos humanos… </a:t>
            </a:r>
            <a:r>
              <a:rPr lang="es-ES" b="1" dirty="0" smtClean="0">
                <a:solidFill>
                  <a:schemeClr val="tx2">
                    <a:lumMod val="75000"/>
                  </a:schemeClr>
                </a:solidFill>
              </a:rPr>
              <a:t>la </a:t>
            </a:r>
            <a:r>
              <a:rPr lang="es-ES" b="1" dirty="0">
                <a:solidFill>
                  <a:schemeClr val="tx2">
                    <a:lumMod val="75000"/>
                  </a:schemeClr>
                </a:solidFill>
              </a:rPr>
              <a:t>violencia sigue siendo una lamentable realidad </a:t>
            </a:r>
            <a:r>
              <a:rPr lang="es-ES" b="1" dirty="0" smtClean="0">
                <a:solidFill>
                  <a:schemeClr val="tx2">
                    <a:lumMod val="75000"/>
                  </a:schemeClr>
                </a:solidFill>
              </a:rPr>
              <a:t>cotidiana </a:t>
            </a:r>
            <a:r>
              <a:rPr lang="es-ES" b="1" dirty="0">
                <a:solidFill>
                  <a:schemeClr val="tx2">
                    <a:lumMod val="75000"/>
                  </a:schemeClr>
                </a:solidFill>
              </a:rPr>
              <a:t>para las mujeres de la región tanto la que se da en el espacio público: en las calles, en las escuelas, en los trabajos, </a:t>
            </a:r>
            <a:r>
              <a:rPr lang="es-ES" b="1" dirty="0" smtClean="0">
                <a:solidFill>
                  <a:schemeClr val="tx2">
                    <a:lumMod val="75000"/>
                  </a:schemeClr>
                </a:solidFill>
              </a:rPr>
              <a:t>en las familias, como </a:t>
            </a:r>
            <a:r>
              <a:rPr lang="es-ES" b="1" dirty="0">
                <a:solidFill>
                  <a:schemeClr val="tx2">
                    <a:lumMod val="75000"/>
                  </a:schemeClr>
                </a:solidFill>
              </a:rPr>
              <a:t>la que con terrible frecuencia, se ejerce en el ámbito privado por esposos, novios, exparejas, que incluso puede culminar en </a:t>
            </a:r>
            <a:r>
              <a:rPr lang="es-ES" b="1" dirty="0" smtClean="0">
                <a:solidFill>
                  <a:schemeClr val="tx2">
                    <a:lumMod val="75000"/>
                  </a:schemeClr>
                </a:solidFill>
              </a:rPr>
              <a:t>FEMINIIDICIOS</a:t>
            </a:r>
            <a:r>
              <a:rPr lang="es-ES" dirty="0" smtClean="0"/>
              <a:t>. </a:t>
            </a:r>
            <a:r>
              <a:rPr lang="es-ES" dirty="0"/>
              <a:t>A todo esto hay que agregar la tolerada </a:t>
            </a:r>
            <a:r>
              <a:rPr lang="es-ES" dirty="0" smtClean="0"/>
              <a:t>y la impunidad provocada </a:t>
            </a:r>
            <a:r>
              <a:rPr lang="es-ES" dirty="0"/>
              <a:t>por el Estado y sus </a:t>
            </a:r>
            <a:r>
              <a:rPr lang="es-ES" dirty="0" smtClean="0"/>
              <a:t>agentes de autoridad.</a:t>
            </a:r>
            <a:endParaRPr lang="es-SV" dirty="0"/>
          </a:p>
          <a:p>
            <a:endParaRPr lang="es-SV" dirty="0"/>
          </a:p>
        </p:txBody>
      </p:sp>
    </p:spTree>
    <p:extLst>
      <p:ext uri="{BB962C8B-B14F-4D97-AF65-F5344CB8AC3E}">
        <p14:creationId xmlns:p14="http://schemas.microsoft.com/office/powerpoint/2010/main" val="1609570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SV" dirty="0" smtClean="0"/>
              <a:t>La violencia contra las mujeres y la  normativa penal</a:t>
            </a:r>
            <a:endParaRPr lang="es-SV" dirty="0"/>
          </a:p>
        </p:txBody>
      </p:sp>
      <p:sp>
        <p:nvSpPr>
          <p:cNvPr id="3" name="Marcador de contenido 2"/>
          <p:cNvSpPr>
            <a:spLocks noGrp="1"/>
          </p:cNvSpPr>
          <p:nvPr>
            <p:ph idx="1"/>
          </p:nvPr>
        </p:nvSpPr>
        <p:spPr/>
        <p:txBody>
          <a:bodyPr>
            <a:normAutofit fontScale="62500" lnSpcReduction="20000"/>
          </a:bodyPr>
          <a:lstStyle/>
          <a:p>
            <a:pPr marL="0" indent="0" algn="just">
              <a:buNone/>
            </a:pPr>
            <a:r>
              <a:rPr lang="es-ES" dirty="0"/>
              <a:t>La violencia contra las mujeres es claramente una flagrante violación de </a:t>
            </a:r>
            <a:r>
              <a:rPr lang="es-ES" dirty="0" smtClean="0"/>
              <a:t>derechos </a:t>
            </a:r>
            <a:r>
              <a:rPr lang="es-ES" dirty="0"/>
              <a:t>humanos que no podremos erradicar si no se garantiza la eliminación de la discriminación </a:t>
            </a:r>
            <a:r>
              <a:rPr lang="es-ES" dirty="0" smtClean="0"/>
              <a:t>por razones de genero, que </a:t>
            </a:r>
            <a:r>
              <a:rPr lang="es-ES" dirty="0"/>
              <a:t>la causa y el ejercicio de derechos en todos los ámbitos: políticos, jurídicos, sociales, económicos y culturales.</a:t>
            </a:r>
            <a:endParaRPr lang="es-SV" dirty="0"/>
          </a:p>
          <a:p>
            <a:pPr marL="0" indent="0" algn="just">
              <a:buNone/>
            </a:pPr>
            <a:endParaRPr lang="es-ES" dirty="0"/>
          </a:p>
          <a:p>
            <a:pPr marL="0" indent="0" algn="just">
              <a:buNone/>
            </a:pPr>
            <a:r>
              <a:rPr lang="es-ES" dirty="0" smtClean="0"/>
              <a:t>Sus </a:t>
            </a:r>
            <a:r>
              <a:rPr lang="es-ES" dirty="0"/>
              <a:t>causas específicas están arraigadas en el contexto de la discriminación sistémica por motivos de género y por otras formas de </a:t>
            </a:r>
            <a:r>
              <a:rPr lang="es-ES" dirty="0" smtClean="0"/>
              <a:t>subordinación.</a:t>
            </a:r>
          </a:p>
          <a:p>
            <a:pPr marL="0" indent="0" algn="just">
              <a:buNone/>
            </a:pPr>
            <a:endParaRPr lang="es-ES" dirty="0"/>
          </a:p>
          <a:p>
            <a:pPr marL="0" indent="0" algn="just">
              <a:buNone/>
            </a:pPr>
            <a:r>
              <a:rPr lang="es-ES" dirty="0" smtClean="0"/>
              <a:t>Es </a:t>
            </a:r>
            <a:r>
              <a:rPr lang="es-ES" dirty="0"/>
              <a:t>una manifestación de las relaciones de poder históricamente desiguales entre mujeres y hombres por la persistencia de factores culturales que han sido funcionales a su legitimación. Esta cultura patriarcal en marcos de debilidad institucional determina la vigencia del fenómeno de la violencia </a:t>
            </a:r>
            <a:r>
              <a:rPr lang="es-ES" dirty="0" smtClean="0"/>
              <a:t>contra la mujer y </a:t>
            </a:r>
            <a:r>
              <a:rPr lang="es-ES" dirty="0"/>
              <a:t>su impunidad.</a:t>
            </a:r>
            <a:endParaRPr lang="es-SV" dirty="0"/>
          </a:p>
          <a:p>
            <a:pPr marL="0" indent="0">
              <a:buNone/>
            </a:pPr>
            <a:endParaRPr lang="es-SV" dirty="0"/>
          </a:p>
          <a:p>
            <a:endParaRPr lang="es-SV" dirty="0"/>
          </a:p>
        </p:txBody>
      </p:sp>
    </p:spTree>
    <p:extLst>
      <p:ext uri="{BB962C8B-B14F-4D97-AF65-F5344CB8AC3E}">
        <p14:creationId xmlns:p14="http://schemas.microsoft.com/office/powerpoint/2010/main" val="4185273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SV" dirty="0" smtClean="0"/>
              <a:t>La renovación  través de la CBDP</a:t>
            </a:r>
            <a:endParaRPr lang="es-SV" dirty="0"/>
          </a:p>
        </p:txBody>
      </p:sp>
      <p:sp>
        <p:nvSpPr>
          <p:cNvPr id="3" name="Marcador de contenido 2"/>
          <p:cNvSpPr>
            <a:spLocks noGrp="1"/>
          </p:cNvSpPr>
          <p:nvPr>
            <p:ph idx="1"/>
          </p:nvPr>
        </p:nvSpPr>
        <p:spPr/>
        <p:txBody>
          <a:bodyPr>
            <a:normAutofit fontScale="70000" lnSpcReduction="20000"/>
          </a:bodyPr>
          <a:lstStyle/>
          <a:p>
            <a:pPr marL="0" indent="0">
              <a:buNone/>
            </a:pPr>
            <a:r>
              <a:rPr lang="es-ES" dirty="0" smtClean="0"/>
              <a:t>Así en el año 2010 se crea a través de la LEIV la figura del FEMINICIDIO que viene a introducir cambios importantes y significativos de interpretación en la legislación</a:t>
            </a:r>
            <a:r>
              <a:rPr lang="es-ES" b="1" dirty="0" smtClean="0"/>
              <a:t> Penal</a:t>
            </a:r>
            <a:r>
              <a:rPr lang="es-ES" dirty="0" smtClean="0"/>
              <a:t>, con una tipificación acorde con los derechos humanos de las victimas en cuanto a la atención de la violencia contra las mujeres en su ciclo de vida.</a:t>
            </a:r>
          </a:p>
          <a:p>
            <a:pPr marL="0" indent="0">
              <a:buNone/>
            </a:pPr>
            <a:endParaRPr lang="es-ES" dirty="0"/>
          </a:p>
          <a:p>
            <a:pPr marL="0" indent="0">
              <a:buNone/>
            </a:pPr>
            <a:r>
              <a:rPr lang="es-ES" dirty="0" smtClean="0"/>
              <a:t>La percepción de la identidad </a:t>
            </a:r>
            <a:r>
              <a:rPr lang="es-ES" dirty="0"/>
              <a:t>de género </a:t>
            </a:r>
            <a:r>
              <a:rPr lang="es-ES" dirty="0" smtClean="0"/>
              <a:t>y la violencia y discriminación, forman la base de esta tipificación penal. </a:t>
            </a:r>
          </a:p>
          <a:p>
            <a:pPr marL="0" indent="0">
              <a:buNone/>
            </a:pPr>
            <a:endParaRPr lang="es-ES" dirty="0"/>
          </a:p>
          <a:p>
            <a:pPr marL="0" indent="0">
              <a:buNone/>
            </a:pPr>
            <a:r>
              <a:rPr lang="es-ES" dirty="0" smtClean="0"/>
              <a:t>La </a:t>
            </a:r>
            <a:r>
              <a:rPr lang="es-ES" dirty="0"/>
              <a:t>figura de </a:t>
            </a:r>
            <a:r>
              <a:rPr lang="es-ES" dirty="0" smtClean="0"/>
              <a:t>Feminicidio que abarca </a:t>
            </a:r>
            <a:r>
              <a:rPr lang="es-ES" dirty="0"/>
              <a:t>las relaciones de “ascendiente, descendiente, cónyuge, ex cónyuge, o a la persona con quien mantiene o ha mantenido una relación de pareja, mediare o no </a:t>
            </a:r>
            <a:r>
              <a:rPr lang="es-ES" dirty="0" smtClean="0"/>
              <a:t>convivencia, amplia la protección a las mujeres, tal como lo establece la Convención Belem Do Para.</a:t>
            </a:r>
            <a:endParaRPr lang="es-SV" dirty="0"/>
          </a:p>
        </p:txBody>
      </p:sp>
    </p:spTree>
    <p:extLst>
      <p:ext uri="{BB962C8B-B14F-4D97-AF65-F5344CB8AC3E}">
        <p14:creationId xmlns:p14="http://schemas.microsoft.com/office/powerpoint/2010/main" val="3052246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SV" b="1" dirty="0" smtClean="0"/>
              <a:t>Derecho Penal…</a:t>
            </a:r>
            <a:endParaRPr lang="es-SV" b="1"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SV" dirty="0" smtClean="0"/>
              <a:t>Pero las </a:t>
            </a:r>
            <a:r>
              <a:rPr lang="es-SV" dirty="0"/>
              <a:t>razones de esta falta de </a:t>
            </a:r>
            <a:r>
              <a:rPr lang="es-SV" dirty="0" smtClean="0"/>
              <a:t>atención a la violencia contra las mujeres en la legislación son varias, pero </a:t>
            </a:r>
            <a:r>
              <a:rPr lang="es-SV" dirty="0"/>
              <a:t>se han </a:t>
            </a:r>
            <a:r>
              <a:rPr lang="es-SV"/>
              <a:t>destacado </a:t>
            </a:r>
            <a:r>
              <a:rPr lang="es-SV" smtClean="0"/>
              <a:t>varios </a:t>
            </a:r>
            <a:r>
              <a:rPr lang="es-SV" dirty="0" smtClean="0"/>
              <a:t>factores</a:t>
            </a:r>
            <a:r>
              <a:rPr lang="es-SV" dirty="0"/>
              <a:t>. el primero ha sido señalado por </a:t>
            </a:r>
            <a:r>
              <a:rPr lang="es-SV" dirty="0" smtClean="0"/>
              <a:t>distintos especialistas de derechos humanos, penalistas y por la experticia de la  perspectiva de genero, que ha consistido en valorar estos cambios, que han venido a reformar la legislación penal tradicional y androcéntrica desde diferentes aspectos tanto sustantivos y procesales. </a:t>
            </a:r>
            <a:endParaRPr lang="es-SV" dirty="0"/>
          </a:p>
        </p:txBody>
      </p:sp>
    </p:spTree>
    <p:extLst>
      <p:ext uri="{BB962C8B-B14F-4D97-AF65-F5344CB8AC3E}">
        <p14:creationId xmlns:p14="http://schemas.microsoft.com/office/powerpoint/2010/main" val="1520143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SV" dirty="0" smtClean="0"/>
              <a:t>Genero y Derecho Penal …</a:t>
            </a:r>
            <a:endParaRPr lang="es-SV" dirty="0"/>
          </a:p>
        </p:txBody>
      </p:sp>
      <p:sp>
        <p:nvSpPr>
          <p:cNvPr id="3" name="2 Marcador de contenido"/>
          <p:cNvSpPr>
            <a:spLocks noGrp="1"/>
          </p:cNvSpPr>
          <p:nvPr>
            <p:ph idx="1"/>
          </p:nvPr>
        </p:nvSpPr>
        <p:spPr>
          <a:xfrm>
            <a:off x="457200" y="1646236"/>
            <a:ext cx="8229600" cy="4807099"/>
          </a:xfrm>
        </p:spPr>
        <p:txBody>
          <a:bodyPr>
            <a:normAutofit fontScale="62500" lnSpcReduction="20000"/>
          </a:bodyPr>
          <a:lstStyle/>
          <a:p>
            <a:pPr marL="0" indent="0" algn="just">
              <a:buNone/>
            </a:pPr>
            <a:r>
              <a:rPr lang="es-SV" dirty="0" smtClean="0"/>
              <a:t>Es importante mencionar  los aportes más espe­cíficos de la perspectiva de genero, donde </a:t>
            </a:r>
            <a:r>
              <a:rPr lang="es-SV" dirty="0"/>
              <a:t>se puede discutir y se puede aceptar la existencia de ciertos </a:t>
            </a:r>
            <a:r>
              <a:rPr lang="es-SV" dirty="0" smtClean="0"/>
              <a:t>sesgos sexistas</a:t>
            </a:r>
            <a:r>
              <a:rPr lang="es-SV" dirty="0"/>
              <a:t>. por ejemplo, en el plano conceptual, algunas especialistas han </a:t>
            </a:r>
            <a:r>
              <a:rPr lang="es-SV" dirty="0" smtClean="0"/>
              <a:t>discutido que </a:t>
            </a:r>
            <a:r>
              <a:rPr lang="es-SV" dirty="0"/>
              <a:t>ciertas concepciones sobre el error en el consentimiento se prestan a dejar </a:t>
            </a:r>
            <a:r>
              <a:rPr lang="es-SV" dirty="0" smtClean="0"/>
              <a:t>a la </a:t>
            </a:r>
            <a:r>
              <a:rPr lang="es-SV" dirty="0"/>
              <a:t>mujer desprotegida en casos de violación. han denunciado cómo ciertas </a:t>
            </a:r>
            <a:r>
              <a:rPr lang="es-SV" dirty="0" smtClean="0"/>
              <a:t>asun­ciones </a:t>
            </a:r>
            <a:r>
              <a:rPr lang="es-SV" dirty="0"/>
              <a:t>sobre lo que es un error “razonable” favorecen </a:t>
            </a:r>
            <a:r>
              <a:rPr lang="es-SV" dirty="0" smtClean="0"/>
              <a:t>al agresor, </a:t>
            </a:r>
            <a:r>
              <a:rPr lang="es-SV" dirty="0"/>
              <a:t>pues </a:t>
            </a:r>
            <a:r>
              <a:rPr lang="es-SV" dirty="0" smtClean="0"/>
              <a:t>están fuertemente </a:t>
            </a:r>
            <a:r>
              <a:rPr lang="es-SV" dirty="0"/>
              <a:t>condicionadas por estereotipos sobre la forma en que </a:t>
            </a:r>
            <a:r>
              <a:rPr lang="es-SV" dirty="0" smtClean="0"/>
              <a:t>supuestamente las </a:t>
            </a:r>
            <a:r>
              <a:rPr lang="es-SV" dirty="0"/>
              <a:t>mujeres expresan su consentimiento de mantener relaciones sexuales. </a:t>
            </a:r>
            <a:endParaRPr lang="es-SV" dirty="0" smtClean="0"/>
          </a:p>
          <a:p>
            <a:pPr marL="0" indent="0" algn="just">
              <a:buNone/>
            </a:pPr>
            <a:endParaRPr lang="es-SV" dirty="0"/>
          </a:p>
          <a:p>
            <a:pPr marL="0" indent="0" algn="just">
              <a:buNone/>
            </a:pPr>
            <a:r>
              <a:rPr lang="es-SV" dirty="0"/>
              <a:t>E</a:t>
            </a:r>
            <a:r>
              <a:rPr lang="es-SV" dirty="0" smtClean="0"/>
              <a:t>s im­portante </a:t>
            </a:r>
            <a:r>
              <a:rPr lang="es-SV" dirty="0"/>
              <a:t>para los teóricos del derecho penal, más allá de </a:t>
            </a:r>
            <a:r>
              <a:rPr lang="es-SV" dirty="0" smtClean="0"/>
              <a:t>ideologías y criterios académicos tradicionales, </a:t>
            </a:r>
            <a:r>
              <a:rPr lang="es-SV" dirty="0"/>
              <a:t>reflexionar </a:t>
            </a:r>
            <a:r>
              <a:rPr lang="es-SV" dirty="0" smtClean="0"/>
              <a:t>se­riamente </a:t>
            </a:r>
            <a:r>
              <a:rPr lang="es-SV" dirty="0"/>
              <a:t>sobre estas posibles implicaciones, pues podemos ver que la </a:t>
            </a:r>
            <a:r>
              <a:rPr lang="es-SV" dirty="0" smtClean="0"/>
              <a:t>aplicación de </a:t>
            </a:r>
            <a:r>
              <a:rPr lang="es-SV" dirty="0"/>
              <a:t>nuestros conceptos, en cierto modo, depende de otros presupuestos que </a:t>
            </a:r>
            <a:r>
              <a:rPr lang="es-SV" dirty="0" smtClean="0"/>
              <a:t>pue­den </a:t>
            </a:r>
            <a:r>
              <a:rPr lang="es-SV" dirty="0"/>
              <a:t>influir en la forma en que los estamos concibiendo y aplicando.</a:t>
            </a:r>
          </a:p>
        </p:txBody>
      </p:sp>
    </p:spTree>
    <p:extLst>
      <p:ext uri="{BB962C8B-B14F-4D97-AF65-F5344CB8AC3E}">
        <p14:creationId xmlns:p14="http://schemas.microsoft.com/office/powerpoint/2010/main" val="3989825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SV" dirty="0" smtClean="0"/>
              <a:t>Genero y Derecho Penal </a:t>
            </a:r>
            <a:endParaRPr lang="es-SV" dirty="0"/>
          </a:p>
        </p:txBody>
      </p:sp>
      <p:sp>
        <p:nvSpPr>
          <p:cNvPr id="3" name="2 Marcador de contenido"/>
          <p:cNvSpPr>
            <a:spLocks noGrp="1"/>
          </p:cNvSpPr>
          <p:nvPr>
            <p:ph idx="1"/>
          </p:nvPr>
        </p:nvSpPr>
        <p:spPr/>
        <p:txBody>
          <a:bodyPr>
            <a:normAutofit fontScale="92500" lnSpcReduction="10000"/>
          </a:bodyPr>
          <a:lstStyle/>
          <a:p>
            <a:pPr algn="just"/>
            <a:r>
              <a:rPr lang="es-SV" sz="2000" dirty="0"/>
              <a:t>E</a:t>
            </a:r>
            <a:r>
              <a:rPr lang="es-SV" sz="2000" dirty="0" smtClean="0"/>
              <a:t>n este contexto, </a:t>
            </a:r>
            <a:r>
              <a:rPr lang="es-SV" sz="2000" dirty="0"/>
              <a:t>otro ejemplo </a:t>
            </a:r>
            <a:r>
              <a:rPr lang="es-SV" sz="2000" dirty="0" smtClean="0"/>
              <a:t>vinculante con la </a:t>
            </a:r>
            <a:r>
              <a:rPr lang="es-SV" sz="2000" dirty="0" err="1" smtClean="0"/>
              <a:t>tematica</a:t>
            </a:r>
            <a:r>
              <a:rPr lang="es-SV" sz="2000" dirty="0" smtClean="0"/>
              <a:t>, es el hecho de </a:t>
            </a:r>
            <a:r>
              <a:rPr lang="es-SV" sz="2000" dirty="0"/>
              <a:t>cómo se afectan nociones como la </a:t>
            </a:r>
            <a:r>
              <a:rPr lang="es-SV" sz="2000" b="1" dirty="0">
                <a:solidFill>
                  <a:schemeClr val="accent1">
                    <a:lumMod val="60000"/>
                    <a:lumOff val="40000"/>
                  </a:schemeClr>
                </a:solidFill>
              </a:rPr>
              <a:t>de </a:t>
            </a:r>
            <a:r>
              <a:rPr lang="es-SV" sz="2000" b="1" dirty="0" smtClean="0">
                <a:solidFill>
                  <a:schemeClr val="accent1">
                    <a:lumMod val="60000"/>
                    <a:lumOff val="40000"/>
                  </a:schemeClr>
                </a:solidFill>
              </a:rPr>
              <a:t>razo­nabilidad</a:t>
            </a:r>
            <a:r>
              <a:rPr lang="es-SV" sz="2000" b="1" dirty="0">
                <a:solidFill>
                  <a:schemeClr val="accent1">
                    <a:lumMod val="60000"/>
                    <a:lumOff val="40000"/>
                  </a:schemeClr>
                </a:solidFill>
              </a:rPr>
              <a:t>, legítima defensa, respuesta a provocaciones</a:t>
            </a:r>
            <a:r>
              <a:rPr lang="es-SV" sz="2000" b="1" dirty="0"/>
              <a:t>,</a:t>
            </a:r>
            <a:r>
              <a:rPr lang="es-SV" sz="2000" dirty="0"/>
              <a:t> </a:t>
            </a:r>
            <a:r>
              <a:rPr lang="es-SV" sz="2000" dirty="0" smtClean="0"/>
              <a:t>etc.</a:t>
            </a:r>
          </a:p>
          <a:p>
            <a:pPr algn="just"/>
            <a:endParaRPr lang="es-SV" sz="2000" dirty="0"/>
          </a:p>
          <a:p>
            <a:pPr algn="just"/>
            <a:r>
              <a:rPr lang="es-SV" sz="2000" dirty="0" smtClean="0"/>
              <a:t>En este contexto varios trabajos de investigación, académicos y resoluciones judiciales de la CIDH y demás organismos internacionales y regionales,  </a:t>
            </a:r>
            <a:r>
              <a:rPr lang="es-SV" sz="2000" dirty="0" smtClean="0">
                <a:solidFill>
                  <a:schemeClr val="accent1">
                    <a:lumMod val="60000"/>
                    <a:lumOff val="40000"/>
                  </a:schemeClr>
                </a:solidFill>
              </a:rPr>
              <a:t>han demostrado </a:t>
            </a:r>
            <a:r>
              <a:rPr lang="es-SV" sz="2000" dirty="0">
                <a:solidFill>
                  <a:schemeClr val="accent1">
                    <a:lumMod val="60000"/>
                    <a:lumOff val="40000"/>
                  </a:schemeClr>
                </a:solidFill>
              </a:rPr>
              <a:t>la forma en que criterios centrados en lo masculino como “lo </a:t>
            </a:r>
            <a:r>
              <a:rPr lang="es-SV" sz="2000" dirty="0" smtClean="0">
                <a:solidFill>
                  <a:schemeClr val="accent1">
                    <a:lumMod val="60000"/>
                    <a:lumOff val="40000"/>
                  </a:schemeClr>
                </a:solidFill>
              </a:rPr>
              <a:t>normal y estandarizado modelo de socialización”, </a:t>
            </a:r>
            <a:r>
              <a:rPr lang="es-SV" sz="2000" dirty="0" smtClean="0"/>
              <a:t>ha­cen </a:t>
            </a:r>
            <a:r>
              <a:rPr lang="es-SV" sz="2000" dirty="0"/>
              <a:t>que este tipo de nociones sean más acordes a la forma en que </a:t>
            </a:r>
            <a:r>
              <a:rPr lang="es-SV" sz="2000" dirty="0">
                <a:solidFill>
                  <a:schemeClr val="accent1">
                    <a:lumMod val="60000"/>
                    <a:lumOff val="40000"/>
                  </a:schemeClr>
                </a:solidFill>
              </a:rPr>
              <a:t>el </a:t>
            </a:r>
            <a:r>
              <a:rPr lang="es-SV" sz="2000" dirty="0" smtClean="0">
                <a:solidFill>
                  <a:schemeClr val="accent1">
                    <a:lumMod val="60000"/>
                    <a:lumOff val="40000"/>
                  </a:schemeClr>
                </a:solidFill>
              </a:rPr>
              <a:t>hombre en general</a:t>
            </a:r>
            <a:r>
              <a:rPr lang="es-SV" sz="2000" dirty="0" smtClean="0"/>
              <a:t> res­ponde </a:t>
            </a:r>
            <a:r>
              <a:rPr lang="es-SV" sz="2000" dirty="0"/>
              <a:t>ante agresiones, que la forma en que la mujer lo hace. el enojo, la pérdida </a:t>
            </a:r>
            <a:r>
              <a:rPr lang="es-SV" sz="2000" dirty="0" smtClean="0"/>
              <a:t> repentina </a:t>
            </a:r>
            <a:r>
              <a:rPr lang="es-SV" sz="2000" dirty="0"/>
              <a:t>de control, el estallido de cólera suelen moldear la forma de lo que se </a:t>
            </a:r>
            <a:r>
              <a:rPr lang="es-SV" sz="2000" dirty="0" smtClean="0"/>
              <a:t>en­tiende </a:t>
            </a:r>
            <a:r>
              <a:rPr lang="es-SV" sz="2000" dirty="0"/>
              <a:t>por una respuesta </a:t>
            </a:r>
            <a:r>
              <a:rPr lang="es-SV" sz="2000" dirty="0">
                <a:solidFill>
                  <a:schemeClr val="accent1">
                    <a:lumMod val="60000"/>
                    <a:lumOff val="40000"/>
                  </a:schemeClr>
                </a:solidFill>
              </a:rPr>
              <a:t>“razonable” ante una agresión, </a:t>
            </a:r>
            <a:r>
              <a:rPr lang="es-SV" sz="2000" dirty="0" smtClean="0">
                <a:solidFill>
                  <a:schemeClr val="accent1">
                    <a:lumMod val="60000"/>
                    <a:lumOff val="40000"/>
                  </a:schemeClr>
                </a:solidFill>
              </a:rPr>
              <a:t>como la que recibe al ser victima de violencia intrafamiliar u otras formas de agresiones </a:t>
            </a:r>
            <a:r>
              <a:rPr lang="es-SV" sz="2000" dirty="0" smtClean="0"/>
              <a:t>que </a:t>
            </a:r>
            <a:r>
              <a:rPr lang="es-SV" sz="2000" dirty="0"/>
              <a:t>necesariamente </a:t>
            </a:r>
            <a:r>
              <a:rPr lang="es-SV" sz="2000" dirty="0" smtClean="0"/>
              <a:t>tienen que </a:t>
            </a:r>
            <a:r>
              <a:rPr lang="es-SV" sz="2000" dirty="0"/>
              <a:t>venir como </a:t>
            </a:r>
            <a:r>
              <a:rPr lang="es-SV" sz="2000" dirty="0" smtClean="0"/>
              <a:t>una respuesta de defensa  </a:t>
            </a:r>
            <a:r>
              <a:rPr lang="es-SV" sz="2000" dirty="0" smtClean="0">
                <a:solidFill>
                  <a:schemeClr val="accent1">
                    <a:lumMod val="60000"/>
                    <a:lumOff val="40000"/>
                  </a:schemeClr>
                </a:solidFill>
              </a:rPr>
              <a:t>a algo </a:t>
            </a:r>
            <a:r>
              <a:rPr lang="es-SV" sz="2000" dirty="0">
                <a:solidFill>
                  <a:schemeClr val="accent1">
                    <a:lumMod val="60000"/>
                    <a:lumOff val="40000"/>
                  </a:schemeClr>
                </a:solidFill>
              </a:rPr>
              <a:t>repentino y </a:t>
            </a:r>
            <a:r>
              <a:rPr lang="es-SV" sz="2000" dirty="0" smtClean="0">
                <a:solidFill>
                  <a:schemeClr val="accent1">
                    <a:lumMod val="60000"/>
                    <a:lumOff val="40000"/>
                  </a:schemeClr>
                </a:solidFill>
              </a:rPr>
              <a:t>espontáneo que la victimiza.</a:t>
            </a:r>
            <a:endParaRPr lang="es-SV" sz="2000" dirty="0">
              <a:solidFill>
                <a:schemeClr val="accent1">
                  <a:lumMod val="60000"/>
                  <a:lumOff val="40000"/>
                </a:schemeClr>
              </a:solidFill>
            </a:endParaRPr>
          </a:p>
        </p:txBody>
      </p:sp>
    </p:spTree>
    <p:extLst>
      <p:ext uri="{BB962C8B-B14F-4D97-AF65-F5344CB8AC3E}">
        <p14:creationId xmlns:p14="http://schemas.microsoft.com/office/powerpoint/2010/main" val="21563955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ció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Fundición">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undición">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218</TotalTime>
  <Words>2839</Words>
  <Application>Microsoft Office PowerPoint</Application>
  <PresentationFormat>Presentación en pantalla (4:3)</PresentationFormat>
  <Paragraphs>101</Paragraphs>
  <Slides>29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29</vt:i4>
      </vt:variant>
    </vt:vector>
  </HeadingPairs>
  <TitlesOfParts>
    <vt:vector size="32" baseType="lpstr">
      <vt:lpstr>Rockwell</vt:lpstr>
      <vt:lpstr>Wingdings 2</vt:lpstr>
      <vt:lpstr>Fundición</vt:lpstr>
      <vt:lpstr>Derecho Penal y la Perspectiva de Género en El Salvador” </vt:lpstr>
      <vt:lpstr>Un tratado marco que impacta en la normativa penal…</vt:lpstr>
      <vt:lpstr>La Convención ….</vt:lpstr>
      <vt:lpstr>La Convención….</vt:lpstr>
      <vt:lpstr>La violencia contra las mujeres y la  normativa penal</vt:lpstr>
      <vt:lpstr>La renovación  través de la CBDP</vt:lpstr>
      <vt:lpstr>Derecho Penal…</vt:lpstr>
      <vt:lpstr>Genero y Derecho Penal …</vt:lpstr>
      <vt:lpstr>Genero y Derecho Penal </vt:lpstr>
      <vt:lpstr>Genero y Derecho Penal…</vt:lpstr>
      <vt:lpstr>Genero y Derecho Penal…</vt:lpstr>
      <vt:lpstr>Genero y Derecho Penal…</vt:lpstr>
      <vt:lpstr>La CIDH y los estandandares jurídicos de Derechos Humanos…</vt:lpstr>
      <vt:lpstr>Estandares…</vt:lpstr>
      <vt:lpstr>ESTANDARES…</vt:lpstr>
      <vt:lpstr>ESTANDARES JURIDICOS…</vt:lpstr>
      <vt:lpstr>ESTANDARES JURIDICOS…</vt:lpstr>
      <vt:lpstr>Decisiones de fondo de la CIDH</vt:lpstr>
      <vt:lpstr>Violencia, discriminación, y el deber de debida diligencia</vt:lpstr>
      <vt:lpstr> LA CIDH….</vt:lpstr>
      <vt:lpstr>LA CIDH…</vt:lpstr>
      <vt:lpstr>Estandares…</vt:lpstr>
      <vt:lpstr>La Interseccionalidad….</vt:lpstr>
      <vt:lpstr>La CIDH…</vt:lpstr>
      <vt:lpstr>CASO CAMPO AGODONERO…</vt:lpstr>
      <vt:lpstr>LA CIDH…</vt:lpstr>
      <vt:lpstr>La CIDH…</vt:lpstr>
      <vt:lpstr>Su impacto…</vt:lpstr>
      <vt:lpstr>La CIDH…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Lic. Aracely Bayona</dc:creator>
  <cp:lastModifiedBy>Aracely Bautista Bayona</cp:lastModifiedBy>
  <cp:revision>30</cp:revision>
  <dcterms:created xsi:type="dcterms:W3CDTF">2015-06-11T22:14:49Z</dcterms:created>
  <dcterms:modified xsi:type="dcterms:W3CDTF">2015-06-12T13:56:13Z</dcterms:modified>
</cp:coreProperties>
</file>